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8" roundtripDataSignature="AMtx7miYFIwg9Pmoc8eYXuVFwniVam5JX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71" autoAdjust="0"/>
    <p:restoredTop sz="94660"/>
  </p:normalViewPr>
  <p:slideViewPr>
    <p:cSldViewPr snapToGrid="0">
      <p:cViewPr varScale="1">
        <p:scale>
          <a:sx n="109" d="100"/>
          <a:sy n="109" d="100"/>
        </p:scale>
        <p:origin x="653" y="13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71" name="Google Shape;17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83" name="Google Shape;18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95" name="Google Shape;19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208" name="Google Shape;20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223" name="Google Shape;22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238" name="Google Shape;23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252" name="Google Shape;252;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263" name="Google Shape;26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275" name="Google Shape;275;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287" name="Google Shape;287;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299" name="Google Shape;299;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310" name="Google Shape;310;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322" name="Google Shape;32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334" name="Google Shape;334;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346" name="Google Shape;34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357" name="Google Shape;357;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369" name="Google Shape;369;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380" name="Google Shape;380;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392" name="Google Shape;392;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403" name="Google Shape;403;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74" name="Google Shape;7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414" name="Google Shape;414;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424" name="Google Shape;424;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87" name="Google Shape;8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99" name="Google Shape;9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12" name="Google Shape;11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23" name="Google Shape;12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48" name="Google Shape;14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59" name="Google Shape;15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3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p4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9" name="Google Shape;49;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p44"/>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2" name="Google Shape;52;p4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53" name="Google Shape;53;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
        <p:cNvGrpSpPr/>
        <p:nvPr/>
      </p:nvGrpSpPr>
      <p:grpSpPr>
        <a:xfrm>
          <a:off x="0" y="0"/>
          <a:ext cx="0" cy="0"/>
          <a:chOff x="0" y="0"/>
          <a:chExt cx="0" cy="0"/>
        </a:xfrm>
      </p:grpSpPr>
      <p:sp>
        <p:nvSpPr>
          <p:cNvPr id="14" name="Google Shape;14;p35"/>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ctr" anchorCtr="0">
            <a:noAutofit/>
          </a:bodyPr>
          <a:lstStyle>
            <a:lvl1pPr marR="0" lvl="0" algn="l">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15" name="Google Shape;15;p35"/>
          <p:cNvSpPr txBox="1">
            <a:spLocks noGrp="1"/>
          </p:cNvSpPr>
          <p:nvPr>
            <p:ph type="body" idx="1"/>
          </p:nvPr>
        </p:nvSpPr>
        <p:spPr>
          <a:xfrm>
            <a:off x="628650" y="1369219"/>
            <a:ext cx="7886700" cy="3263400"/>
          </a:xfrm>
          <a:prstGeom prst="rect">
            <a:avLst/>
          </a:prstGeom>
          <a:noFill/>
          <a:ln>
            <a:noFill/>
          </a:ln>
        </p:spPr>
        <p:txBody>
          <a:bodyPr spcFirstLastPara="1" wrap="square" lIns="68575" tIns="68575" rIns="68575" bIns="68575" anchor="t" anchorCtr="0">
            <a:noAutofit/>
          </a:bodyPr>
          <a:lstStyle>
            <a:lvl1pPr marL="457200" marR="0" lvl="0" indent="-361950" algn="l">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6" name="Google Shape;16;p35"/>
          <p:cNvSpPr txBox="1">
            <a:spLocks noGrp="1"/>
          </p:cNvSpPr>
          <p:nvPr>
            <p:ph type="dt" idx="10"/>
          </p:nvPr>
        </p:nvSpPr>
        <p:spPr>
          <a:xfrm>
            <a:off x="628650" y="4767263"/>
            <a:ext cx="2057400" cy="273900"/>
          </a:xfrm>
          <a:prstGeom prst="rect">
            <a:avLst/>
          </a:prstGeom>
          <a:noFill/>
          <a:ln>
            <a:noFill/>
          </a:ln>
        </p:spPr>
        <p:txBody>
          <a:bodyPr spcFirstLastPara="1" wrap="square" lIns="68575" tIns="68575" rIns="68575" bIns="68575" anchor="ctr" anchorCtr="0">
            <a:noAutofit/>
          </a:bodyPr>
          <a:lstStyle>
            <a:lvl1pPr marR="0" lvl="0" algn="l"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9pPr>
          </a:lstStyle>
          <a:p>
            <a:endParaRPr/>
          </a:p>
        </p:txBody>
      </p:sp>
      <p:sp>
        <p:nvSpPr>
          <p:cNvPr id="17" name="Google Shape;17;p35"/>
          <p:cNvSpPr txBox="1">
            <a:spLocks noGrp="1"/>
          </p:cNvSpPr>
          <p:nvPr>
            <p:ph type="ftr" idx="11"/>
          </p:nvPr>
        </p:nvSpPr>
        <p:spPr>
          <a:xfrm>
            <a:off x="3028950" y="4767263"/>
            <a:ext cx="3086100" cy="273900"/>
          </a:xfrm>
          <a:prstGeom prst="rect">
            <a:avLst/>
          </a:prstGeom>
          <a:noFill/>
          <a:ln>
            <a:noFill/>
          </a:ln>
        </p:spPr>
        <p:txBody>
          <a:bodyPr spcFirstLastPara="1" wrap="square" lIns="68575" tIns="68575" rIns="68575" bIns="68575" anchor="ctr" anchorCtr="0">
            <a:noAutofit/>
          </a:bodyPr>
          <a:lstStyle>
            <a:lvl1pPr marR="0" lvl="0" algn="ct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9pPr>
          </a:lstStyle>
          <a:p>
            <a:endParaRPr/>
          </a:p>
        </p:txBody>
      </p:sp>
      <p:sp>
        <p:nvSpPr>
          <p:cNvPr id="18" name="Google Shape;18;p3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88888"/>
              </a:buClr>
              <a:buSzPts val="200"/>
              <a:buFont typeface="Calibri"/>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200"/>
              <a:buFont typeface="Calibri"/>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200"/>
              <a:buFont typeface="Calibri"/>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200"/>
              <a:buFont typeface="Calibri"/>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200"/>
              <a:buFont typeface="Calibri"/>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200"/>
              <a:buFont typeface="Calibri"/>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200"/>
              <a:buFont typeface="Calibri"/>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200"/>
              <a:buFont typeface="Calibri"/>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2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1" name="Google Shape;21;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3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5" name="Google Shape;25;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3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3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9" name="Google Shape;29;p3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0" name="Google Shape;30;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3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3" name="Google Shape;33;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p4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6" name="Google Shape;36;p4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7" name="Google Shape;37;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4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40" name="Google Shape;40;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4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4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4" name="Google Shape;44;p4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5" name="Google Shape;45;p4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6" name="Google Shape;46;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3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30.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33.png"/><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35.png"/><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38.png"/><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0.png"/><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2.png"/><Relationship Id="rId4" Type="http://schemas.openxmlformats.org/officeDocument/2006/relationships/image" Target="../media/image41.png"/></Relationships>
</file>

<file path=ppt/slides/_rels/slide2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hyperlink" Target="https://www.baeldung.com/java-datetimeformatter"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8" Type="http://schemas.openxmlformats.org/officeDocument/2006/relationships/hyperlink" Target="https://www.codeflow.site/ru/article/java-default-annotations" TargetMode="External"/><Relationship Id="rId13" Type="http://schemas.openxmlformats.org/officeDocument/2006/relationships/image" Target="../media/image45.png"/><Relationship Id="rId3" Type="http://schemas.openxmlformats.org/officeDocument/2006/relationships/hyperlink" Target="https://dzone.com/articles/creating-custom-annotations-in-java" TargetMode="External"/><Relationship Id="rId7" Type="http://schemas.openxmlformats.org/officeDocument/2006/relationships/hyperlink" Target="http://blog.harrix.org/article/7231" TargetMode="External"/><Relationship Id="rId12"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hyperlink" Target="https://habr.com/ru/post/139736/" TargetMode="External"/><Relationship Id="rId11" Type="http://schemas.openxmlformats.org/officeDocument/2006/relationships/hyperlink" Target="https://www.w3schools.com/java/java_date.asp" TargetMode="External"/><Relationship Id="rId5" Type="http://schemas.openxmlformats.org/officeDocument/2006/relationships/hyperlink" Target="https://javarush.ru/groups/posts/1896-java-annotacii-chto-ehto-i-kak-ehtim-poljhzovatjhsja" TargetMode="External"/><Relationship Id="rId10" Type="http://schemas.openxmlformats.org/officeDocument/2006/relationships/hyperlink" Target="https://www.baeldung.com/java-8-date-time-intro" TargetMode="External"/><Relationship Id="rId4" Type="http://schemas.openxmlformats.org/officeDocument/2006/relationships/hyperlink" Target="https://beginnersbook.com/2014/09/java-annotations/" TargetMode="External"/><Relationship Id="rId9" Type="http://schemas.openxmlformats.org/officeDocument/2006/relationships/hyperlink" Target="http://www.seostella.com/uk/article/2012/05/20/anotacii-v-java-target.htm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1" descr="A picture containing text&#10;&#10;Description automatically generated"/>
          <p:cNvPicPr preferRelativeResize="0"/>
          <p:nvPr/>
        </p:nvPicPr>
        <p:blipFill rotWithShape="1">
          <a:blip r:embed="rId3">
            <a:alphaModFix/>
          </a:blip>
          <a:srcRect/>
          <a:stretch/>
        </p:blipFill>
        <p:spPr>
          <a:xfrm>
            <a:off x="3853074" y="314963"/>
            <a:ext cx="1437852" cy="406500"/>
          </a:xfrm>
          <a:prstGeom prst="rect">
            <a:avLst/>
          </a:prstGeom>
          <a:noFill/>
          <a:ln>
            <a:noFill/>
          </a:ln>
        </p:spPr>
      </p:pic>
      <p:sp>
        <p:nvSpPr>
          <p:cNvPr id="61" name="Google Shape;61;p1"/>
          <p:cNvSpPr txBox="1"/>
          <p:nvPr/>
        </p:nvSpPr>
        <p:spPr>
          <a:xfrm>
            <a:off x="3546468" y="1859450"/>
            <a:ext cx="2051059"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ru" sz="2000" b="0" i="0" u="none" strike="noStrike" cap="none">
                <a:solidFill>
                  <a:schemeClr val="lt1"/>
                </a:solidFill>
                <a:latin typeface="Arial"/>
                <a:ea typeface="Arial"/>
                <a:cs typeface="Arial"/>
                <a:sym typeface="Arial"/>
              </a:rPr>
              <a:t>Заняття #21</a:t>
            </a:r>
            <a:endParaRPr sz="2000" b="0" i="0" u="none" strike="noStrike" cap="none">
              <a:solidFill>
                <a:schemeClr val="lt1"/>
              </a:solidFill>
              <a:latin typeface="Arial"/>
              <a:ea typeface="Arial"/>
              <a:cs typeface="Arial"/>
              <a:sym typeface="Arial"/>
            </a:endParaRPr>
          </a:p>
        </p:txBody>
      </p:sp>
      <p:pic>
        <p:nvPicPr>
          <p:cNvPr id="62" name="Google Shape;62;p1" descr="Graphical user interface&#10;&#10;Description automatically generated"/>
          <p:cNvPicPr preferRelativeResize="0"/>
          <p:nvPr/>
        </p:nvPicPr>
        <p:blipFill rotWithShape="1">
          <a:blip r:embed="rId4">
            <a:alphaModFix/>
          </a:blip>
          <a:srcRect/>
          <a:stretch/>
        </p:blipFill>
        <p:spPr>
          <a:xfrm>
            <a:off x="3372993" y="3168475"/>
            <a:ext cx="2398007" cy="1975025"/>
          </a:xfrm>
          <a:prstGeom prst="rect">
            <a:avLst/>
          </a:prstGeom>
          <a:noFill/>
          <a:ln>
            <a:noFill/>
          </a:ln>
        </p:spPr>
      </p:pic>
      <p:sp>
        <p:nvSpPr>
          <p:cNvPr id="63" name="Google Shape;63;p1"/>
          <p:cNvSpPr txBox="1"/>
          <p:nvPr/>
        </p:nvSpPr>
        <p:spPr>
          <a:xfrm>
            <a:off x="2126507" y="2491427"/>
            <a:ext cx="4890977" cy="55395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ru" sz="3000" b="1" i="0" u="none" strike="noStrike" cap="none">
                <a:solidFill>
                  <a:srgbClr val="FED82D"/>
                </a:solidFill>
                <a:latin typeface="Arial"/>
                <a:ea typeface="Arial"/>
                <a:cs typeface="Arial"/>
                <a:sym typeface="Arial"/>
              </a:rPr>
              <a:t>Annotations</a:t>
            </a:r>
            <a:endParaRPr sz="3000" b="1" i="0" u="none" strike="noStrike" cap="none">
              <a:solidFill>
                <a:srgbClr val="FED82D"/>
              </a:solidFill>
              <a:latin typeface="Arial"/>
              <a:ea typeface="Arial"/>
              <a:cs typeface="Arial"/>
              <a:sym typeface="Arial"/>
            </a:endParaRPr>
          </a:p>
        </p:txBody>
      </p:sp>
      <p:sp>
        <p:nvSpPr>
          <p:cNvPr id="64" name="Google Shape;64;p1"/>
          <p:cNvSpPr/>
          <p:nvPr/>
        </p:nvSpPr>
        <p:spPr>
          <a:xfrm>
            <a:off x="1230529" y="920772"/>
            <a:ext cx="6682942" cy="93867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ru" sz="5500" b="1" i="0" u="none" strike="noStrike" cap="none">
                <a:solidFill>
                  <a:srgbClr val="FEE040"/>
                </a:solidFill>
                <a:latin typeface="Arial"/>
                <a:ea typeface="Arial"/>
                <a:cs typeface="Arial"/>
                <a:sym typeface="Arial"/>
              </a:rPr>
              <a:t>Java Core</a:t>
            </a:r>
            <a:endParaRPr sz="5500" b="1" i="0" u="none" strike="noStrike" cap="none">
              <a:solidFill>
                <a:srgbClr val="FEE04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1"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4" name="Google Shape;174;p11"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5" name="Google Shape;175;p11"/>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6" name="Google Shape;176;p11"/>
          <p:cNvSpPr txBox="1"/>
          <p:nvPr/>
        </p:nvSpPr>
        <p:spPr>
          <a:xfrm>
            <a:off x="481644" y="1335676"/>
            <a:ext cx="3135300" cy="2250000"/>
          </a:xfrm>
          <a:prstGeom prst="rect">
            <a:avLst/>
          </a:prstGeom>
          <a:noFill/>
          <a:ln>
            <a:noFill/>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ru" sz="1500" b="1" i="0" u="none" strike="noStrike" cap="none">
                <a:solidFill>
                  <a:srgbClr val="FFF452"/>
                </a:solidFill>
                <a:latin typeface="Arial"/>
                <a:ea typeface="Arial"/>
                <a:cs typeface="Arial"/>
                <a:sym typeface="Arial"/>
              </a:rPr>
              <a:t>Анотація @Retention </a:t>
            </a:r>
            <a:r>
              <a:rPr lang="ru" sz="1500" b="0" i="0" u="none" strike="noStrike" cap="none">
                <a:solidFill>
                  <a:schemeClr val="lt1"/>
                </a:solidFill>
                <a:latin typeface="Arial"/>
                <a:ea typeface="Arial"/>
                <a:cs typeface="Arial"/>
                <a:sym typeface="Arial"/>
              </a:rPr>
              <a:t>дозволяє вказати, в який момент життя програмного коду буде доступна анотація: тільки в вихідному коді, в скомпільованому класі або під час виконання програми.</a:t>
            </a:r>
            <a:endParaRPr sz="1500" b="0" i="0" u="none" strike="noStrike" cap="none">
              <a:solidFill>
                <a:schemeClr val="lt1"/>
              </a:solidFill>
              <a:latin typeface="Arial"/>
              <a:ea typeface="Arial"/>
              <a:cs typeface="Arial"/>
              <a:sym typeface="Arial"/>
            </a:endParaRPr>
          </a:p>
        </p:txBody>
      </p:sp>
      <p:pic>
        <p:nvPicPr>
          <p:cNvPr id="177" name="Google Shape;177;p11"/>
          <p:cNvPicPr preferRelativeResize="0"/>
          <p:nvPr/>
        </p:nvPicPr>
        <p:blipFill rotWithShape="1">
          <a:blip r:embed="rId3">
            <a:alphaModFix/>
          </a:blip>
          <a:srcRect/>
          <a:stretch/>
        </p:blipFill>
        <p:spPr>
          <a:xfrm>
            <a:off x="481644" y="3067128"/>
            <a:ext cx="2650331" cy="1757363"/>
          </a:xfrm>
          <a:prstGeom prst="rect">
            <a:avLst/>
          </a:prstGeom>
          <a:noFill/>
          <a:ln>
            <a:noFill/>
          </a:ln>
        </p:spPr>
      </p:pic>
      <p:sp>
        <p:nvSpPr>
          <p:cNvPr id="178" name="Google Shape;178;p11"/>
          <p:cNvSpPr txBox="1"/>
          <p:nvPr/>
        </p:nvSpPr>
        <p:spPr>
          <a:xfrm>
            <a:off x="3903362" y="1034328"/>
            <a:ext cx="4923318" cy="4065600"/>
          </a:xfrm>
          <a:prstGeom prst="rect">
            <a:avLst/>
          </a:prstGeom>
          <a:noFill/>
          <a:ln>
            <a:noFill/>
          </a:ln>
        </p:spPr>
        <p:txBody>
          <a:bodyPr spcFirstLastPara="1" wrap="square" lIns="68575" tIns="68575" rIns="68575" bIns="68575" anchor="t" anchorCtr="0">
            <a:noAutofit/>
          </a:bodyPr>
          <a:lstStyle/>
          <a:p>
            <a:pPr marL="0" marR="0" lvl="0" indent="0" algn="just" rtl="0">
              <a:lnSpc>
                <a:spcPct val="120000"/>
              </a:lnSpc>
              <a:spcBef>
                <a:spcPts val="0"/>
              </a:spcBef>
              <a:spcAft>
                <a:spcPts val="0"/>
              </a:spcAft>
              <a:buClr>
                <a:srgbClr val="FFF452"/>
              </a:buClr>
              <a:buSzPts val="1800"/>
              <a:buFont typeface="Arial"/>
              <a:buNone/>
            </a:pPr>
            <a:r>
              <a:rPr lang="ru" sz="1500" b="1" i="0" u="none" strike="noStrike" cap="none" dirty="0">
                <a:solidFill>
                  <a:schemeClr val="lt1"/>
                </a:solidFill>
                <a:latin typeface="Arial"/>
                <a:ea typeface="Arial"/>
                <a:cs typeface="Arial"/>
                <a:sym typeface="Arial"/>
              </a:rPr>
              <a:t>Можливі типи анотації:</a:t>
            </a:r>
            <a:endParaRPr sz="15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1400"/>
              </a:spcBef>
              <a:spcAft>
                <a:spcPts val="0"/>
              </a:spcAft>
              <a:buClr>
                <a:srgbClr val="FFF452"/>
              </a:buClr>
              <a:buSzPts val="1440"/>
              <a:buFont typeface="Trebuchet MS"/>
              <a:buChar char="●"/>
            </a:pPr>
            <a:r>
              <a:rPr lang="ru" sz="1200" b="1" i="0" u="none" strike="noStrike" cap="none" dirty="0">
                <a:solidFill>
                  <a:srgbClr val="FFF452"/>
                </a:solidFill>
                <a:latin typeface="Arial"/>
                <a:ea typeface="Arial"/>
                <a:cs typeface="Arial"/>
                <a:sym typeface="Arial"/>
              </a:rPr>
              <a:t>SOURCE</a:t>
            </a:r>
            <a:r>
              <a:rPr lang="ru" sz="1200" b="1" i="0" u="none" strike="noStrike" cap="none" dirty="0">
                <a:solidFill>
                  <a:schemeClr val="lt1"/>
                </a:solidFill>
                <a:latin typeface="Arial"/>
                <a:ea typeface="Arial"/>
                <a:cs typeface="Arial"/>
                <a:sym typeface="Arial"/>
              </a:rPr>
              <a:t> - анотація доступна тільки в коді програми і скидається під час створення. class файлу(цим типом варто користуватися якщо Ви хочете розширити код програми, описаний анотацією);</a:t>
            </a:r>
            <a:endParaRPr sz="12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0"/>
              </a:spcBef>
              <a:spcAft>
                <a:spcPts val="0"/>
              </a:spcAft>
              <a:buClr>
                <a:srgbClr val="FFF452"/>
              </a:buClr>
              <a:buSzPts val="1440"/>
              <a:buFont typeface="Trebuchet MS"/>
              <a:buChar char="●"/>
            </a:pPr>
            <a:r>
              <a:rPr lang="ru" sz="1200" b="1" i="0" u="none" strike="noStrike" cap="none" dirty="0">
                <a:solidFill>
                  <a:srgbClr val="FFF452"/>
                </a:solidFill>
                <a:latin typeface="Arial"/>
                <a:ea typeface="Arial"/>
                <a:cs typeface="Arial"/>
                <a:sym typeface="Arial"/>
              </a:rPr>
              <a:t>CLASS </a:t>
            </a:r>
            <a:r>
              <a:rPr lang="ru" sz="1200" b="1" i="0" u="none" strike="noStrike" cap="none" dirty="0">
                <a:solidFill>
                  <a:schemeClr val="lt1"/>
                </a:solidFill>
                <a:latin typeface="Arial"/>
                <a:ea typeface="Arial"/>
                <a:cs typeface="Arial"/>
                <a:sym typeface="Arial"/>
              </a:rPr>
              <a:t>- анотація зберігається в. class файлі, але недоступна під час виконання програми(використовуйте цей тип якщо хочете додати якісь характеристики до класів (наприклад, створити список класів, які використовують анотацію) перед виконанням програми).Використовується ЗА ЗАМОВЧУВАННЯ;</a:t>
            </a:r>
            <a:r>
              <a:rPr lang="ru" sz="800" b="1" i="0" u="none" strike="noStrike" cap="none" dirty="0">
                <a:solidFill>
                  <a:schemeClr val="lt1"/>
                </a:solidFill>
                <a:highlight>
                  <a:srgbClr val="FFFCED"/>
                </a:highlight>
                <a:latin typeface="Arial"/>
                <a:ea typeface="Arial"/>
                <a:cs typeface="Arial"/>
                <a:sym typeface="Arial"/>
              </a:rPr>
              <a:t>.</a:t>
            </a:r>
            <a:endParaRPr sz="12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0"/>
              </a:spcBef>
              <a:spcAft>
                <a:spcPts val="0"/>
              </a:spcAft>
              <a:buClr>
                <a:srgbClr val="FFF452"/>
              </a:buClr>
              <a:buSzPts val="1440"/>
              <a:buFont typeface="Trebuchet MS"/>
              <a:buChar char="●"/>
            </a:pPr>
            <a:r>
              <a:rPr lang="ru" sz="1200" b="1" i="0" u="none" strike="noStrike" cap="none" dirty="0">
                <a:solidFill>
                  <a:srgbClr val="FFF452"/>
                </a:solidFill>
                <a:latin typeface="Arial"/>
                <a:ea typeface="Arial"/>
                <a:cs typeface="Arial"/>
                <a:sym typeface="Arial"/>
              </a:rPr>
              <a:t>RUNTIME</a:t>
            </a:r>
            <a:r>
              <a:rPr lang="ru" sz="1200" b="1" i="0" u="none" strike="noStrike" cap="none" dirty="0">
                <a:solidFill>
                  <a:schemeClr val="lt1"/>
                </a:solidFill>
                <a:latin typeface="Arial"/>
                <a:ea typeface="Arial"/>
                <a:cs typeface="Arial"/>
                <a:sym typeface="Arial"/>
              </a:rPr>
              <a:t> - анотація зберігається в. class файлі і доступна під час виконання програми(є найбільш використовуваним типом так як він доступний під час виконання коду і, відповідно, можна скористатися можливостями рефлексії)</a:t>
            </a:r>
            <a:endParaRPr sz="800" b="1" i="0" u="none" strike="noStrike" cap="none" dirty="0">
              <a:solidFill>
                <a:schemeClr val="lt1"/>
              </a:solidFill>
              <a:highlight>
                <a:srgbClr val="FFFCED"/>
              </a:highlight>
              <a:latin typeface="Arial"/>
              <a:ea typeface="Arial"/>
              <a:cs typeface="Arial"/>
              <a:sym typeface="Arial"/>
            </a:endParaRPr>
          </a:p>
        </p:txBody>
      </p:sp>
      <p:sp>
        <p:nvSpPr>
          <p:cNvPr id="179" name="Google Shape;179;p11"/>
          <p:cNvSpPr txBox="1"/>
          <p:nvPr/>
        </p:nvSpPr>
        <p:spPr>
          <a:xfrm>
            <a:off x="3590999" y="770300"/>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Retention</a:t>
            </a:r>
            <a:endParaRPr sz="1600" b="1" i="0" u="none" strike="noStrike" cap="none">
              <a:solidFill>
                <a:srgbClr val="FFF452"/>
              </a:solidFill>
              <a:latin typeface="Arial"/>
              <a:ea typeface="Arial"/>
              <a:cs typeface="Arial"/>
              <a:sym typeface="Arial"/>
            </a:endParaRPr>
          </a:p>
        </p:txBody>
      </p:sp>
      <p:pic>
        <p:nvPicPr>
          <p:cNvPr id="180" name="Google Shape;180;p11" descr="A picture containing text&#10;&#10;Description automatically generated"/>
          <p:cNvPicPr preferRelativeResize="0"/>
          <p:nvPr/>
        </p:nvPicPr>
        <p:blipFill rotWithShape="1">
          <a:blip r:embed="rId4">
            <a:alphaModFix/>
          </a:blip>
          <a:srcRect/>
          <a:stretch/>
        </p:blipFill>
        <p:spPr>
          <a:xfrm>
            <a:off x="3994204" y="273053"/>
            <a:ext cx="1155590" cy="3267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2"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86" name="Google Shape;186;p12"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87" name="Google Shape;187;p12"/>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88" name="Google Shape;188;p12"/>
          <p:cNvSpPr txBox="1"/>
          <p:nvPr/>
        </p:nvSpPr>
        <p:spPr>
          <a:xfrm>
            <a:off x="786807" y="1640170"/>
            <a:ext cx="7570384" cy="1560600"/>
          </a:xfrm>
          <a:prstGeom prst="rect">
            <a:avLst/>
          </a:prstGeom>
          <a:noFill/>
          <a:ln>
            <a:noFill/>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ru" sz="1600" b="1" i="0" u="none" strike="noStrike" cap="none">
                <a:solidFill>
                  <a:schemeClr val="lt1"/>
                </a:solidFill>
                <a:latin typeface="Arial"/>
                <a:ea typeface="Arial"/>
                <a:cs typeface="Arial"/>
                <a:sym typeface="Arial"/>
              </a:rPr>
              <a:t>За замовчуванням інформація про анотації не додається в документацію JavaDoc. </a:t>
            </a:r>
            <a:r>
              <a:rPr lang="ru" sz="1600" b="1" i="0" u="sng" strike="noStrike" cap="none">
                <a:solidFill>
                  <a:schemeClr val="lt1"/>
                </a:solidFill>
                <a:latin typeface="Arial"/>
                <a:ea typeface="Arial"/>
                <a:cs typeface="Arial"/>
                <a:sym typeface="Arial"/>
              </a:rPr>
              <a:t>Анотація @Documented </a:t>
            </a:r>
            <a:r>
              <a:rPr lang="ru" sz="1600" b="1" i="0" u="none" strike="noStrike" cap="none">
                <a:solidFill>
                  <a:schemeClr val="lt1"/>
                </a:solidFill>
                <a:latin typeface="Arial"/>
                <a:ea typeface="Arial"/>
                <a:cs typeface="Arial"/>
                <a:sym typeface="Arial"/>
              </a:rPr>
              <a:t>використовується при оголошенні іншої анотації щоб вказати, що дана анотація буде вказана в згенерованій документації JavaDoc.</a:t>
            </a:r>
            <a:endParaRPr sz="1600" b="1" i="0" u="none" strike="noStrike" cap="none">
              <a:solidFill>
                <a:schemeClr val="lt1"/>
              </a:solidFill>
              <a:latin typeface="Arial"/>
              <a:ea typeface="Arial"/>
              <a:cs typeface="Arial"/>
              <a:sym typeface="Arial"/>
            </a:endParaRPr>
          </a:p>
        </p:txBody>
      </p:sp>
      <p:pic>
        <p:nvPicPr>
          <p:cNvPr id="189" name="Google Shape;189;p12"/>
          <p:cNvPicPr preferRelativeResize="0"/>
          <p:nvPr/>
        </p:nvPicPr>
        <p:blipFill rotWithShape="1">
          <a:blip r:embed="rId3">
            <a:alphaModFix/>
          </a:blip>
          <a:srcRect/>
          <a:stretch/>
        </p:blipFill>
        <p:spPr>
          <a:xfrm>
            <a:off x="5063314" y="2825709"/>
            <a:ext cx="3028950" cy="2000250"/>
          </a:xfrm>
          <a:prstGeom prst="rect">
            <a:avLst/>
          </a:prstGeom>
          <a:noFill/>
          <a:ln>
            <a:noFill/>
          </a:ln>
        </p:spPr>
      </p:pic>
      <p:pic>
        <p:nvPicPr>
          <p:cNvPr id="190" name="Google Shape;190;p12"/>
          <p:cNvPicPr preferRelativeResize="0"/>
          <p:nvPr/>
        </p:nvPicPr>
        <p:blipFill rotWithShape="1">
          <a:blip r:embed="rId4">
            <a:alphaModFix/>
          </a:blip>
          <a:srcRect/>
          <a:stretch/>
        </p:blipFill>
        <p:spPr>
          <a:xfrm>
            <a:off x="861235" y="3318628"/>
            <a:ext cx="4029075" cy="1507331"/>
          </a:xfrm>
          <a:prstGeom prst="rect">
            <a:avLst/>
          </a:prstGeom>
          <a:noFill/>
          <a:ln>
            <a:noFill/>
          </a:ln>
        </p:spPr>
      </p:pic>
      <p:sp>
        <p:nvSpPr>
          <p:cNvPr id="191" name="Google Shape;191;p12"/>
          <p:cNvSpPr txBox="1"/>
          <p:nvPr/>
        </p:nvSpPr>
        <p:spPr>
          <a:xfrm>
            <a:off x="3590999" y="770300"/>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Documented</a:t>
            </a:r>
            <a:endParaRPr sz="1600" b="1" i="0" u="none" strike="noStrike" cap="none">
              <a:solidFill>
                <a:srgbClr val="FFF452"/>
              </a:solidFill>
              <a:latin typeface="Arial"/>
              <a:ea typeface="Arial"/>
              <a:cs typeface="Arial"/>
              <a:sym typeface="Arial"/>
            </a:endParaRPr>
          </a:p>
        </p:txBody>
      </p:sp>
      <p:pic>
        <p:nvPicPr>
          <p:cNvPr id="192" name="Google Shape;192;p12" descr="A picture containing text&#10;&#10;Description automatically generated"/>
          <p:cNvPicPr preferRelativeResize="0"/>
          <p:nvPr/>
        </p:nvPicPr>
        <p:blipFill rotWithShape="1">
          <a:blip r:embed="rId5">
            <a:alphaModFix/>
          </a:blip>
          <a:srcRect/>
          <a:stretch/>
        </p:blipFill>
        <p:spPr>
          <a:xfrm>
            <a:off x="3994204" y="273053"/>
            <a:ext cx="1155590" cy="3267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13"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98" name="Google Shape;198;p13"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99" name="Google Shape;199;p13"/>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00" name="Google Shape;200;p13"/>
          <p:cNvSpPr txBox="1"/>
          <p:nvPr/>
        </p:nvSpPr>
        <p:spPr>
          <a:xfrm>
            <a:off x="345281" y="1546559"/>
            <a:ext cx="8608526" cy="1536300"/>
          </a:xfrm>
          <a:prstGeom prst="rect">
            <a:avLst/>
          </a:prstGeom>
          <a:noFill/>
          <a:ln>
            <a:noFill/>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ru" sz="1600" b="1" i="0" u="none" strike="noStrike" cap="none">
                <a:solidFill>
                  <a:srgbClr val="FFF452"/>
                </a:solidFill>
                <a:latin typeface="Arial"/>
                <a:ea typeface="Arial"/>
                <a:cs typeface="Arial"/>
                <a:sym typeface="Arial"/>
              </a:rPr>
              <a:t>@Inherited </a:t>
            </a:r>
            <a:r>
              <a:rPr lang="ru" sz="1600" b="1" i="0" u="none" strike="noStrike" cap="none">
                <a:solidFill>
                  <a:schemeClr val="lt1"/>
                </a:solidFill>
                <a:latin typeface="Arial"/>
                <a:ea typeface="Arial"/>
                <a:cs typeface="Arial"/>
                <a:sym typeface="Arial"/>
              </a:rPr>
              <a:t>- як випливає з назви, ця анотація означає, що вона автоматично успадковується в дочірніх класах описаного анотацією класу. Тепер клас Phone містить анотацію @RequestAnnotation класу Device, тобто. Це можливо завдяки анотації @Inherited</a:t>
            </a:r>
            <a:endParaRPr sz="1600" b="1" i="0" u="none" strike="noStrike" cap="none">
              <a:solidFill>
                <a:schemeClr val="lt1"/>
              </a:solidFill>
              <a:latin typeface="Arial"/>
              <a:ea typeface="Arial"/>
              <a:cs typeface="Arial"/>
              <a:sym typeface="Arial"/>
            </a:endParaRPr>
          </a:p>
        </p:txBody>
      </p:sp>
      <p:pic>
        <p:nvPicPr>
          <p:cNvPr id="201" name="Google Shape;201;p13"/>
          <p:cNvPicPr preferRelativeResize="0"/>
          <p:nvPr/>
        </p:nvPicPr>
        <p:blipFill rotWithShape="1">
          <a:blip r:embed="rId3">
            <a:alphaModFix/>
          </a:blip>
          <a:srcRect/>
          <a:stretch/>
        </p:blipFill>
        <p:spPr>
          <a:xfrm>
            <a:off x="5681347" y="2853057"/>
            <a:ext cx="2960869" cy="1894163"/>
          </a:xfrm>
          <a:prstGeom prst="rect">
            <a:avLst/>
          </a:prstGeom>
          <a:noFill/>
          <a:ln>
            <a:noFill/>
          </a:ln>
        </p:spPr>
      </p:pic>
      <p:pic>
        <p:nvPicPr>
          <p:cNvPr id="202" name="Google Shape;202;p13"/>
          <p:cNvPicPr preferRelativeResize="0"/>
          <p:nvPr/>
        </p:nvPicPr>
        <p:blipFill rotWithShape="1">
          <a:blip r:embed="rId4">
            <a:alphaModFix/>
          </a:blip>
          <a:srcRect/>
          <a:stretch/>
        </p:blipFill>
        <p:spPr>
          <a:xfrm>
            <a:off x="345281" y="2853057"/>
            <a:ext cx="5024476" cy="902987"/>
          </a:xfrm>
          <a:prstGeom prst="rect">
            <a:avLst/>
          </a:prstGeom>
          <a:noFill/>
          <a:ln>
            <a:noFill/>
          </a:ln>
        </p:spPr>
      </p:pic>
      <p:pic>
        <p:nvPicPr>
          <p:cNvPr id="203" name="Google Shape;203;p13"/>
          <p:cNvPicPr preferRelativeResize="0"/>
          <p:nvPr/>
        </p:nvPicPr>
        <p:blipFill rotWithShape="1">
          <a:blip r:embed="rId5">
            <a:alphaModFix/>
          </a:blip>
          <a:srcRect/>
          <a:stretch/>
        </p:blipFill>
        <p:spPr>
          <a:xfrm>
            <a:off x="345281" y="3864253"/>
            <a:ext cx="3957638" cy="871538"/>
          </a:xfrm>
          <a:prstGeom prst="rect">
            <a:avLst/>
          </a:prstGeom>
          <a:noFill/>
          <a:ln>
            <a:noFill/>
          </a:ln>
        </p:spPr>
      </p:pic>
      <p:sp>
        <p:nvSpPr>
          <p:cNvPr id="204" name="Google Shape;204;p13"/>
          <p:cNvSpPr txBox="1"/>
          <p:nvPr/>
        </p:nvSpPr>
        <p:spPr>
          <a:xfrm>
            <a:off x="3590999" y="777496"/>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Inherited</a:t>
            </a:r>
            <a:endParaRPr sz="1600" b="1" i="0" u="none" strike="noStrike" cap="none">
              <a:solidFill>
                <a:srgbClr val="FFF452"/>
              </a:solidFill>
              <a:latin typeface="Arial"/>
              <a:ea typeface="Arial"/>
              <a:cs typeface="Arial"/>
              <a:sym typeface="Arial"/>
            </a:endParaRPr>
          </a:p>
        </p:txBody>
      </p:sp>
      <p:pic>
        <p:nvPicPr>
          <p:cNvPr id="205" name="Google Shape;205;p13" descr="A picture containing text&#10;&#10;Description automatically generated"/>
          <p:cNvPicPr preferRelativeResize="0"/>
          <p:nvPr/>
        </p:nvPicPr>
        <p:blipFill rotWithShape="1">
          <a:blip r:embed="rId6">
            <a:alphaModFix/>
          </a:blip>
          <a:srcRect/>
          <a:stretch/>
        </p:blipFill>
        <p:spPr>
          <a:xfrm>
            <a:off x="3994204" y="273053"/>
            <a:ext cx="1155590" cy="3267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4"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1" name="Google Shape;211;p14"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2" name="Google Shape;212;p14"/>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3" name="Google Shape;213;p14"/>
          <p:cNvSpPr/>
          <p:nvPr/>
        </p:nvSpPr>
        <p:spPr>
          <a:xfrm>
            <a:off x="206101" y="1774193"/>
            <a:ext cx="7818000" cy="25623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rgbClr val="000000"/>
              </a:buClr>
              <a:buSzPts val="1800"/>
              <a:buFont typeface="Arial"/>
              <a:buNone/>
            </a:pPr>
            <a:r>
              <a:rPr lang="ru" sz="1800" b="1" i="0" u="none" strike="noStrike" cap="none" dirty="0">
                <a:solidFill>
                  <a:schemeClr val="lt1"/>
                </a:solidFill>
                <a:latin typeface="Arial"/>
                <a:ea typeface="Arial"/>
                <a:cs typeface="Arial"/>
                <a:sym typeface="Arial"/>
              </a:rPr>
              <a:t>“Marker” анотація</a:t>
            </a:r>
            <a:endParaRPr sz="1800" b="1" i="0" u="none" strike="noStrike" cap="none" dirty="0">
              <a:solidFill>
                <a:schemeClr val="lt1"/>
              </a:solidFill>
              <a:latin typeface="Arial"/>
              <a:ea typeface="Arial"/>
              <a:cs typeface="Arial"/>
              <a:sym typeface="Arial"/>
            </a:endParaRPr>
          </a:p>
          <a:p>
            <a:pPr marL="0" marR="0" lvl="1" indent="0" algn="l" rtl="0">
              <a:lnSpc>
                <a:spcPct val="90000"/>
              </a:lnSpc>
              <a:spcBef>
                <a:spcPts val="0"/>
              </a:spcBef>
              <a:spcAft>
                <a:spcPts val="0"/>
              </a:spcAft>
              <a:buClr>
                <a:srgbClr val="00B0F0"/>
              </a:buClr>
              <a:buSzPts val="1500"/>
              <a:buFont typeface="Arial"/>
              <a:buNone/>
            </a:pPr>
            <a:r>
              <a:rPr lang="ru" sz="1500" b="0" i="0" u="none" strike="noStrike" cap="none" dirty="0">
                <a:solidFill>
                  <a:srgbClr val="00B0F0"/>
                </a:solidFill>
                <a:latin typeface="Arial"/>
                <a:ea typeface="Arial"/>
                <a:cs typeface="Arial"/>
                <a:sym typeface="Arial"/>
              </a:rPr>
              <a:t>Без аргументів</a:t>
            </a:r>
            <a:endParaRPr sz="1500" b="0" i="0" u="none" strike="noStrike" cap="none" dirty="0">
              <a:solidFill>
                <a:srgbClr val="00B0F0"/>
              </a:solidFill>
              <a:latin typeface="Arial"/>
              <a:ea typeface="Arial"/>
              <a:cs typeface="Arial"/>
              <a:sym typeface="Arial"/>
            </a:endParaRPr>
          </a:p>
          <a:p>
            <a:pPr marL="0" marR="0" lvl="1" indent="0" algn="l" rtl="0">
              <a:lnSpc>
                <a:spcPct val="90000"/>
              </a:lnSpc>
              <a:spcBef>
                <a:spcPts val="0"/>
              </a:spcBef>
              <a:spcAft>
                <a:spcPts val="0"/>
              </a:spcAft>
              <a:buClr>
                <a:srgbClr val="92D050"/>
              </a:buClr>
              <a:buSzPts val="1500"/>
              <a:buFont typeface="Arial"/>
              <a:buNone/>
            </a:pPr>
            <a:r>
              <a:rPr lang="ru" sz="1500" b="0" i="0" u="none" strike="noStrike" cap="none" dirty="0">
                <a:solidFill>
                  <a:srgbClr val="92D050"/>
                </a:solidFill>
                <a:latin typeface="Arial"/>
                <a:ea typeface="Arial"/>
                <a:cs typeface="Arial"/>
                <a:sym typeface="Arial"/>
              </a:rPr>
              <a:t>Example</a:t>
            </a:r>
            <a:r>
              <a:rPr lang="ru" sz="1500" b="0" i="0" u="none" strike="noStrike" cap="none" dirty="0">
                <a:solidFill>
                  <a:srgbClr val="FFF452"/>
                </a:solidFill>
                <a:latin typeface="Arial"/>
                <a:ea typeface="Arial"/>
                <a:cs typeface="Arial"/>
                <a:sym typeface="Arial"/>
              </a:rPr>
              <a:t>: @Deprecated</a:t>
            </a:r>
            <a:endParaRPr sz="1100" b="0" i="0" u="none" strike="noStrike" cap="none" dirty="0">
              <a:solidFill>
                <a:srgbClr val="FFF452"/>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800"/>
              <a:buFont typeface="Arial"/>
              <a:buNone/>
            </a:pPr>
            <a:endParaRPr sz="1800" b="1" i="0" u="none" strike="noStrike" cap="none" dirty="0">
              <a:solidFill>
                <a:schemeClr val="lt1"/>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800"/>
              <a:buFont typeface="Arial"/>
              <a:buNone/>
            </a:pPr>
            <a:r>
              <a:rPr lang="ru" sz="1800" b="1" i="0" u="none" strike="noStrike" cap="none" dirty="0">
                <a:solidFill>
                  <a:schemeClr val="lt1"/>
                </a:solidFill>
                <a:latin typeface="Arial"/>
                <a:ea typeface="Arial"/>
                <a:cs typeface="Arial"/>
                <a:sym typeface="Arial"/>
              </a:rPr>
              <a:t>Анотація з одним значенням</a:t>
            </a:r>
            <a:endParaRPr sz="1500" b="1" i="0" u="none" strike="noStrike" cap="none" dirty="0">
              <a:solidFill>
                <a:schemeClr val="lt1"/>
              </a:solidFill>
              <a:latin typeface="Arial"/>
              <a:ea typeface="Arial"/>
              <a:cs typeface="Arial"/>
              <a:sym typeface="Arial"/>
            </a:endParaRPr>
          </a:p>
          <a:p>
            <a:pPr marL="0" marR="0" lvl="1" indent="0" algn="l" rtl="0">
              <a:lnSpc>
                <a:spcPct val="90000"/>
              </a:lnSpc>
              <a:spcBef>
                <a:spcPts val="0"/>
              </a:spcBef>
              <a:spcAft>
                <a:spcPts val="0"/>
              </a:spcAft>
              <a:buClr>
                <a:srgbClr val="92D050"/>
              </a:buClr>
              <a:buSzPts val="1500"/>
              <a:buFont typeface="Arial"/>
              <a:buNone/>
            </a:pPr>
            <a:r>
              <a:rPr lang="ru" sz="1500" b="0" i="0" u="none" strike="noStrike" cap="none" dirty="0">
                <a:solidFill>
                  <a:srgbClr val="92D050"/>
                </a:solidFill>
                <a:latin typeface="Arial"/>
                <a:ea typeface="Arial"/>
                <a:cs typeface="Arial"/>
                <a:sym typeface="Arial"/>
              </a:rPr>
              <a:t>Example</a:t>
            </a:r>
            <a:r>
              <a:rPr lang="ru" sz="1500" b="0" i="0" u="none" strike="noStrike" cap="none" dirty="0">
                <a:solidFill>
                  <a:srgbClr val="FFF452"/>
                </a:solidFill>
                <a:latin typeface="Arial"/>
                <a:ea typeface="Arial"/>
                <a:cs typeface="Arial"/>
                <a:sym typeface="Arial"/>
              </a:rPr>
              <a:t>: @SuppressExample(“unchecked”)</a:t>
            </a:r>
            <a:endParaRPr sz="1100" b="0" i="0" u="none" strike="noStrike" cap="none" dirty="0">
              <a:solidFill>
                <a:srgbClr val="FFF452"/>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800"/>
              <a:buFont typeface="Arial"/>
              <a:buNone/>
            </a:pPr>
            <a:endParaRPr sz="18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800"/>
              <a:buFont typeface="Arial"/>
              <a:buNone/>
            </a:pPr>
            <a:r>
              <a:rPr lang="ru" sz="1800" b="1" i="0" u="none" strike="noStrike" cap="none" dirty="0">
                <a:solidFill>
                  <a:schemeClr val="lt1"/>
                </a:solidFill>
                <a:latin typeface="Arial"/>
                <a:ea typeface="Arial"/>
                <a:cs typeface="Arial"/>
                <a:sym typeface="Arial"/>
              </a:rPr>
              <a:t>Анотація із багатьма значеннями</a:t>
            </a:r>
            <a:endParaRPr sz="1800" b="1" i="0" u="none" strike="noStrike" cap="none" dirty="0">
              <a:solidFill>
                <a:schemeClr val="lt1"/>
              </a:solidFill>
              <a:latin typeface="Arial"/>
              <a:ea typeface="Arial"/>
              <a:cs typeface="Arial"/>
              <a:sym typeface="Arial"/>
            </a:endParaRPr>
          </a:p>
          <a:p>
            <a:pPr marL="0" marR="0" lvl="1" indent="0" algn="l" rtl="0">
              <a:lnSpc>
                <a:spcPct val="90000"/>
              </a:lnSpc>
              <a:spcBef>
                <a:spcPts val="0"/>
              </a:spcBef>
              <a:spcAft>
                <a:spcPts val="0"/>
              </a:spcAft>
              <a:buClr>
                <a:srgbClr val="00B0F0"/>
              </a:buClr>
              <a:buSzPts val="1500"/>
              <a:buFont typeface="Arial"/>
              <a:buNone/>
            </a:pPr>
            <a:r>
              <a:rPr lang="ru" sz="1500" b="0" i="0" u="none" strike="noStrike" cap="none" dirty="0">
                <a:solidFill>
                  <a:srgbClr val="00B0F0"/>
                </a:solidFill>
                <a:latin typeface="Arial"/>
                <a:ea typeface="Arial"/>
                <a:cs typeface="Arial"/>
                <a:sym typeface="Arial"/>
              </a:rPr>
              <a:t>розділяти key/value комою</a:t>
            </a:r>
            <a:endParaRPr sz="1500" b="0" i="0" u="none" strike="noStrike" cap="none" dirty="0">
              <a:solidFill>
                <a:srgbClr val="00B0F0"/>
              </a:solidFill>
              <a:latin typeface="Arial"/>
              <a:ea typeface="Arial"/>
              <a:cs typeface="Arial"/>
              <a:sym typeface="Arial"/>
            </a:endParaRPr>
          </a:p>
          <a:p>
            <a:pPr marL="0" marR="0" lvl="1" indent="0" algn="l" rtl="0">
              <a:lnSpc>
                <a:spcPct val="90000"/>
              </a:lnSpc>
              <a:spcBef>
                <a:spcPts val="0"/>
              </a:spcBef>
              <a:spcAft>
                <a:spcPts val="0"/>
              </a:spcAft>
              <a:buClr>
                <a:srgbClr val="92D050"/>
              </a:buClr>
              <a:buSzPts val="1500"/>
              <a:buFont typeface="Arial"/>
              <a:buNone/>
            </a:pPr>
            <a:r>
              <a:rPr lang="ru" sz="1500" b="0" i="0" u="none" strike="noStrike" cap="none" dirty="0">
                <a:solidFill>
                  <a:srgbClr val="92D050"/>
                </a:solidFill>
                <a:latin typeface="Arial"/>
                <a:ea typeface="Arial"/>
                <a:cs typeface="Arial"/>
                <a:sym typeface="Arial"/>
              </a:rPr>
              <a:t>Example</a:t>
            </a:r>
            <a:r>
              <a:rPr lang="ru" sz="1500" b="0" i="0" u="none" strike="noStrike" cap="none" dirty="0">
                <a:solidFill>
                  <a:srgbClr val="FFF452"/>
                </a:solidFill>
                <a:latin typeface="Arial"/>
                <a:ea typeface="Arial"/>
                <a:cs typeface="Arial"/>
                <a:sym typeface="Arial"/>
              </a:rPr>
              <a:t>: @Review(student=“Jonny Law”, grade=Grades.Pass)</a:t>
            </a:r>
            <a:endParaRPr sz="1500" b="0" i="0" u="none" strike="noStrike" cap="none" dirty="0">
              <a:solidFill>
                <a:srgbClr val="FFF452"/>
              </a:solidFill>
              <a:latin typeface="Arial"/>
              <a:ea typeface="Arial"/>
              <a:cs typeface="Arial"/>
              <a:sym typeface="Arial"/>
            </a:endParaRPr>
          </a:p>
        </p:txBody>
      </p:sp>
      <p:sp>
        <p:nvSpPr>
          <p:cNvPr id="214" name="Google Shape;214;p14" descr="Ð ÐµÐ·ÑÐ»ÑÑÐ°Ñ Ð¿Ð¾ÑÑÐºÑ Ð·Ð¾Ð±ÑÐ°Ð¶ÐµÐ½Ñ Ð·Ð° Ð·Ð°Ð¿Ð¸ÑÐ¾Ð¼ &quot;remember&quot;"/>
          <p:cNvSpPr/>
          <p:nvPr/>
        </p:nvSpPr>
        <p:spPr>
          <a:xfrm>
            <a:off x="345281" y="1202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5" name="Google Shape;215;p14" descr="Ð ÐµÐ·ÑÐ»ÑÑÐ°Ñ Ð¿Ð¾ÑÑÐºÑ Ð·Ð¾Ð±ÑÐ°Ð¶ÐµÐ½Ñ Ð·Ð° Ð·Ð°Ð¿Ð¸ÑÐ¾Ð¼ &quot;remember&quot;"/>
          <p:cNvSpPr/>
          <p:nvPr/>
        </p:nvSpPr>
        <p:spPr>
          <a:xfrm>
            <a:off x="459581" y="2345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6" name="Google Shape;216;p14" descr="Ð ÐµÐ·ÑÐ»ÑÑÐ°Ñ Ð¿Ð¾ÑÑÐºÑ Ð·Ð¾Ð±ÑÐ°Ð¶ÐµÐ½Ñ Ð·Ð° Ð·Ð°Ð¿Ð¸ÑÐ¾Ð¼ &quot;remember&quot;"/>
          <p:cNvSpPr/>
          <p:nvPr/>
        </p:nvSpPr>
        <p:spPr>
          <a:xfrm>
            <a:off x="573881" y="3488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7" name="Google Shape;217;p14" descr="Ð ÐµÐ·ÑÐ»ÑÑÐ°Ñ Ð¿Ð¾ÑÑÐºÑ Ð·Ð¾Ð±ÑÐ°Ð¶ÐµÐ½Ñ Ð·Ð° Ð·Ð°Ð¿Ð¸ÑÐ¾Ð¼ &quot;remember&quot;"/>
          <p:cNvSpPr/>
          <p:nvPr/>
        </p:nvSpPr>
        <p:spPr>
          <a:xfrm>
            <a:off x="688181" y="4631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218" name="Google Shape;218;p14" descr="Ð ÐµÐ·ÑÐ»ÑÑÐ°Ñ Ð¿Ð¾ÑÑÐºÑ Ð·Ð¾Ð±ÑÐ°Ð¶ÐµÐ½Ñ Ð·Ð° Ð·Ð°Ð¿Ð¸ÑÐ¾Ð¼ &quot;remember&quot;"/>
          <p:cNvPicPr preferRelativeResize="0"/>
          <p:nvPr/>
        </p:nvPicPr>
        <p:blipFill rotWithShape="1">
          <a:blip r:embed="rId3">
            <a:alphaModFix/>
          </a:blip>
          <a:srcRect/>
          <a:stretch/>
        </p:blipFill>
        <p:spPr>
          <a:xfrm>
            <a:off x="5954232" y="1513211"/>
            <a:ext cx="2856076" cy="2668290"/>
          </a:xfrm>
          <a:prstGeom prst="rect">
            <a:avLst/>
          </a:prstGeom>
          <a:noFill/>
          <a:ln>
            <a:noFill/>
          </a:ln>
        </p:spPr>
      </p:pic>
      <p:sp>
        <p:nvSpPr>
          <p:cNvPr id="219" name="Google Shape;219;p14"/>
          <p:cNvSpPr txBox="1"/>
          <p:nvPr/>
        </p:nvSpPr>
        <p:spPr>
          <a:xfrm>
            <a:off x="3505938" y="807007"/>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Annotations</a:t>
            </a:r>
            <a:endParaRPr sz="1600" b="1" i="0" u="none" strike="noStrike" cap="none">
              <a:solidFill>
                <a:srgbClr val="FFF452"/>
              </a:solidFill>
              <a:latin typeface="Arial"/>
              <a:ea typeface="Arial"/>
              <a:cs typeface="Arial"/>
              <a:sym typeface="Arial"/>
            </a:endParaRPr>
          </a:p>
        </p:txBody>
      </p:sp>
      <p:pic>
        <p:nvPicPr>
          <p:cNvPr id="220" name="Google Shape;220;p14" descr="A picture containing text&#10;&#10;Description automatically generated"/>
          <p:cNvPicPr preferRelativeResize="0"/>
          <p:nvPr/>
        </p:nvPicPr>
        <p:blipFill rotWithShape="1">
          <a:blip r:embed="rId4">
            <a:alphaModFix/>
          </a:blip>
          <a:srcRect/>
          <a:stretch/>
        </p:blipFill>
        <p:spPr>
          <a:xfrm>
            <a:off x="3994204" y="273053"/>
            <a:ext cx="1155590" cy="3267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5"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26" name="Google Shape;226;p15"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27" name="Google Shape;227;p15"/>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28" name="Google Shape;228;p15"/>
          <p:cNvSpPr/>
          <p:nvPr/>
        </p:nvSpPr>
        <p:spPr>
          <a:xfrm>
            <a:off x="573881" y="1556565"/>
            <a:ext cx="7970400" cy="1707000"/>
          </a:xfrm>
          <a:prstGeom prst="rect">
            <a:avLst/>
          </a:prstGeom>
          <a:noFill/>
          <a:ln>
            <a:noFill/>
          </a:ln>
        </p:spPr>
        <p:txBody>
          <a:bodyPr spcFirstLastPara="1" wrap="square" lIns="68575" tIns="34275" rIns="68575" bIns="34275" anchor="t" anchorCtr="0">
            <a:noAutofit/>
          </a:bodyPr>
          <a:lstStyle/>
          <a:p>
            <a:pPr marL="266700" marR="0" lvl="0" indent="-266700" algn="l" rtl="0">
              <a:lnSpc>
                <a:spcPct val="100000"/>
              </a:lnSpc>
              <a:spcBef>
                <a:spcPts val="600"/>
              </a:spcBef>
              <a:spcAft>
                <a:spcPts val="0"/>
              </a:spcAft>
              <a:buClr>
                <a:srgbClr val="FFF452"/>
              </a:buClr>
              <a:buSzPts val="1500"/>
              <a:buFont typeface="Arial"/>
              <a:buChar char="•"/>
            </a:pPr>
            <a:r>
              <a:rPr lang="ru" sz="1500" b="0" i="1" u="none" strike="noStrike" cap="none">
                <a:solidFill>
                  <a:schemeClr val="lt1"/>
                </a:solidFill>
                <a:latin typeface="Consolas"/>
                <a:ea typeface="Consolas"/>
                <a:cs typeface="Consolas"/>
                <a:sym typeface="Consolas"/>
              </a:rPr>
              <a:t>Створити власну анотацію, </a:t>
            </a:r>
            <a:r>
              <a:rPr lang="ru" sz="1500" b="1" i="1" u="none" strike="noStrike" cap="none">
                <a:solidFill>
                  <a:schemeClr val="lt1"/>
                </a:solidFill>
                <a:latin typeface="Consolas"/>
                <a:ea typeface="Consolas"/>
                <a:cs typeface="Consolas"/>
                <a:sym typeface="Consolas"/>
              </a:rPr>
              <a:t>якою можна анотувати методи та поля класу</a:t>
            </a:r>
            <a:r>
              <a:rPr lang="ru" sz="1500" b="0" i="1" u="none" strike="noStrike" cap="none">
                <a:solidFill>
                  <a:schemeClr val="lt1"/>
                </a:solidFill>
                <a:latin typeface="Consolas"/>
                <a:ea typeface="Consolas"/>
                <a:cs typeface="Consolas"/>
                <a:sym typeface="Consolas"/>
              </a:rPr>
              <a:t>, яка буде описана в JavaDoc та використовуватися у Runtime. Анотація має мати 1 або більше параметрів.</a:t>
            </a:r>
            <a:endParaRPr sz="1500" b="0" i="1" u="none" strike="noStrike" cap="none">
              <a:solidFill>
                <a:schemeClr val="lt1"/>
              </a:solidFill>
              <a:latin typeface="Consolas"/>
              <a:ea typeface="Consolas"/>
              <a:cs typeface="Consolas"/>
              <a:sym typeface="Consolas"/>
            </a:endParaRPr>
          </a:p>
          <a:p>
            <a:pPr marL="266700" marR="0" lvl="0" indent="-266700" algn="l" rtl="0">
              <a:lnSpc>
                <a:spcPct val="100000"/>
              </a:lnSpc>
              <a:spcBef>
                <a:spcPts val="600"/>
              </a:spcBef>
              <a:spcAft>
                <a:spcPts val="0"/>
              </a:spcAft>
              <a:buClr>
                <a:srgbClr val="FFF452"/>
              </a:buClr>
              <a:buSzPts val="1500"/>
              <a:buFont typeface="Consolas"/>
              <a:buChar char="•"/>
            </a:pPr>
            <a:r>
              <a:rPr lang="ru" sz="1500" b="0" i="1" u="none" strike="noStrike" cap="none">
                <a:solidFill>
                  <a:schemeClr val="lt1"/>
                </a:solidFill>
                <a:latin typeface="Consolas"/>
                <a:ea typeface="Consolas"/>
                <a:cs typeface="Consolas"/>
                <a:sym typeface="Consolas"/>
              </a:rPr>
              <a:t>Створити власний клас (будь - який) і анотувати все, що можна</a:t>
            </a:r>
            <a:endParaRPr sz="1500" b="0" i="1" u="none" strike="noStrike" cap="none">
              <a:solidFill>
                <a:schemeClr val="lt1"/>
              </a:solidFill>
              <a:latin typeface="Consolas"/>
              <a:ea typeface="Consolas"/>
              <a:cs typeface="Consolas"/>
              <a:sym typeface="Consolas"/>
            </a:endParaRPr>
          </a:p>
        </p:txBody>
      </p:sp>
      <p:sp>
        <p:nvSpPr>
          <p:cNvPr id="229" name="Google Shape;229;p15" descr="Ð ÐµÐ·ÑÐ»ÑÑÐ°Ñ Ð¿Ð¾ÑÑÐºÑ Ð·Ð¾Ð±ÑÐ°Ð¶ÐµÐ½Ñ Ð·Ð° Ð·Ð°Ð¿Ð¸ÑÐ¾Ð¼ &quot;dateTime&quot;"/>
          <p:cNvSpPr/>
          <p:nvPr/>
        </p:nvSpPr>
        <p:spPr>
          <a:xfrm>
            <a:off x="345281" y="1202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30" name="Google Shape;230;p15" descr="Ð ÐµÐ·ÑÐ»ÑÑÐ°Ñ Ð¿Ð¾ÑÑÐºÑ Ð·Ð¾Ð±ÑÐ°Ð¶ÐµÐ½Ñ Ð·Ð° Ð·Ð°Ð¿Ð¸ÑÐ¾Ð¼ &quot;dateTime&quot;"/>
          <p:cNvSpPr/>
          <p:nvPr/>
        </p:nvSpPr>
        <p:spPr>
          <a:xfrm>
            <a:off x="459581" y="2345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31" name="Google Shape;231;p15" descr="Ð ÐµÐ·ÑÐ»ÑÑÐ°Ñ Ð¿Ð¾ÑÑÐºÑ Ð·Ð¾Ð±ÑÐ°Ð¶ÐµÐ½Ñ Ð·Ð° Ð·Ð°Ð¿Ð¸ÑÐ¾Ð¼ &quot;dateTime&quot;"/>
          <p:cNvSpPr/>
          <p:nvPr/>
        </p:nvSpPr>
        <p:spPr>
          <a:xfrm>
            <a:off x="573881" y="3488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32" name="Google Shape;232;p15"/>
          <p:cNvSpPr txBox="1"/>
          <p:nvPr/>
        </p:nvSpPr>
        <p:spPr>
          <a:xfrm>
            <a:off x="7186450" y="162050"/>
            <a:ext cx="1696500" cy="4065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B5394"/>
              </a:buClr>
              <a:buSzPts val="1400"/>
              <a:buFont typeface="Comic Sans MS"/>
              <a:buNone/>
            </a:pPr>
            <a:endParaRPr sz="1400" b="1" i="0" u="none" strike="noStrike" cap="none">
              <a:solidFill>
                <a:srgbClr val="0B5394"/>
              </a:solidFill>
              <a:latin typeface="Comic Sans MS"/>
              <a:ea typeface="Comic Sans MS"/>
              <a:cs typeface="Comic Sans MS"/>
              <a:sym typeface="Comic Sans MS"/>
            </a:endParaRPr>
          </a:p>
        </p:txBody>
      </p:sp>
      <p:sp>
        <p:nvSpPr>
          <p:cNvPr id="233" name="Google Shape;233;p15"/>
          <p:cNvSpPr txBox="1"/>
          <p:nvPr/>
        </p:nvSpPr>
        <p:spPr>
          <a:xfrm>
            <a:off x="3578081" y="863759"/>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Code time</a:t>
            </a:r>
            <a:endParaRPr sz="1600" b="1" i="0" u="none" strike="noStrike" cap="none">
              <a:solidFill>
                <a:srgbClr val="FFF452"/>
              </a:solidFill>
              <a:latin typeface="Arial"/>
              <a:ea typeface="Arial"/>
              <a:cs typeface="Arial"/>
              <a:sym typeface="Arial"/>
            </a:endParaRPr>
          </a:p>
        </p:txBody>
      </p:sp>
      <p:pic>
        <p:nvPicPr>
          <p:cNvPr id="234" name="Google Shape;234;p15" descr="A picture containing text&#10;&#10;Description automatically generated"/>
          <p:cNvPicPr preferRelativeResize="0"/>
          <p:nvPr/>
        </p:nvPicPr>
        <p:blipFill rotWithShape="1">
          <a:blip r:embed="rId3">
            <a:alphaModFix/>
          </a:blip>
          <a:srcRect/>
          <a:stretch/>
        </p:blipFill>
        <p:spPr>
          <a:xfrm>
            <a:off x="3994204" y="273053"/>
            <a:ext cx="1155590" cy="326701"/>
          </a:xfrm>
          <a:prstGeom prst="rect">
            <a:avLst/>
          </a:prstGeom>
          <a:noFill/>
          <a:ln>
            <a:noFill/>
          </a:ln>
        </p:spPr>
      </p:pic>
      <p:pic>
        <p:nvPicPr>
          <p:cNvPr id="235" name="Google Shape;235;p15" descr="A close up of a computer&#10;&#10;Description automatically generated"/>
          <p:cNvPicPr preferRelativeResize="0"/>
          <p:nvPr/>
        </p:nvPicPr>
        <p:blipFill rotWithShape="1">
          <a:blip r:embed="rId4">
            <a:alphaModFix/>
          </a:blip>
          <a:srcRect/>
          <a:stretch/>
        </p:blipFill>
        <p:spPr>
          <a:xfrm>
            <a:off x="3205389" y="3040755"/>
            <a:ext cx="2478784" cy="210274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6"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41" name="Google Shape;241;p16"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42" name="Google Shape;242;p16"/>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43" name="Google Shape;243;p16"/>
          <p:cNvSpPr/>
          <p:nvPr/>
        </p:nvSpPr>
        <p:spPr>
          <a:xfrm>
            <a:off x="459574" y="1435508"/>
            <a:ext cx="5034600" cy="2737800"/>
          </a:xfrm>
          <a:prstGeom prst="rect">
            <a:avLst/>
          </a:prstGeom>
          <a:noFill/>
          <a:ln>
            <a:noFill/>
          </a:ln>
        </p:spPr>
        <p:txBody>
          <a:bodyPr spcFirstLastPara="1" wrap="square" lIns="68575" tIns="34275" rIns="68575" bIns="34275" anchor="t" anchorCtr="0">
            <a:noAutofit/>
          </a:bodyPr>
          <a:lstStyle/>
          <a:p>
            <a:pPr marL="266700" marR="457200" lvl="0" indent="-266700" algn="l" rtl="0">
              <a:lnSpc>
                <a:spcPct val="100000"/>
              </a:lnSpc>
              <a:spcBef>
                <a:spcPts val="0"/>
              </a:spcBef>
              <a:spcAft>
                <a:spcPts val="0"/>
              </a:spcAft>
              <a:buClr>
                <a:srgbClr val="FFF452"/>
              </a:buClr>
              <a:buSzPts val="2400"/>
              <a:buFont typeface="Arial"/>
              <a:buChar char="•"/>
            </a:pPr>
            <a:r>
              <a:rPr lang="ru" sz="2000" b="1" i="0" u="none" strike="noStrike" cap="none">
                <a:solidFill>
                  <a:schemeClr val="lt1"/>
                </a:solidFill>
                <a:latin typeface="Arial"/>
                <a:ea typeface="Arial"/>
                <a:cs typeface="Arial"/>
                <a:sym typeface="Arial"/>
              </a:rPr>
              <a:t>В Java 8 Date-Time представляється двома типами.</a:t>
            </a:r>
            <a:endParaRPr sz="2000" b="1" i="0" u="none" strike="noStrike" cap="none">
              <a:solidFill>
                <a:schemeClr val="lt1"/>
              </a:solidFill>
              <a:latin typeface="Arial"/>
              <a:ea typeface="Arial"/>
              <a:cs typeface="Arial"/>
              <a:sym typeface="Arial"/>
            </a:endParaRPr>
          </a:p>
          <a:p>
            <a:pPr marL="266700" marR="457200" lvl="0" indent="-114300" algn="l" rtl="0">
              <a:lnSpc>
                <a:spcPct val="100000"/>
              </a:lnSpc>
              <a:spcBef>
                <a:spcPts val="0"/>
              </a:spcBef>
              <a:spcAft>
                <a:spcPts val="0"/>
              </a:spcAft>
              <a:buClr>
                <a:srgbClr val="FFF452"/>
              </a:buClr>
              <a:buSzPts val="2400"/>
              <a:buFont typeface="Arial"/>
              <a:buNone/>
            </a:pPr>
            <a:endParaRPr sz="2000" b="1" i="0" u="none" strike="noStrike" cap="none">
              <a:solidFill>
                <a:schemeClr val="lt1"/>
              </a:solidFill>
              <a:latin typeface="Arial"/>
              <a:ea typeface="Arial"/>
              <a:cs typeface="Arial"/>
              <a:sym typeface="Arial"/>
            </a:endParaRPr>
          </a:p>
          <a:p>
            <a:pPr marL="266700" marR="114300" lvl="0" indent="-266700" algn="just" rtl="0">
              <a:lnSpc>
                <a:spcPct val="100000"/>
              </a:lnSpc>
              <a:spcBef>
                <a:spcPts val="600"/>
              </a:spcBef>
              <a:spcAft>
                <a:spcPts val="0"/>
              </a:spcAft>
              <a:buClr>
                <a:srgbClr val="FFF452"/>
              </a:buClr>
              <a:buSzPts val="2400"/>
              <a:buFont typeface="Arial"/>
              <a:buChar char="•"/>
            </a:pPr>
            <a:r>
              <a:rPr lang="ru" sz="2000" b="1" i="0" u="none" strike="noStrike" cap="none">
                <a:solidFill>
                  <a:schemeClr val="lt1"/>
                </a:solidFill>
                <a:latin typeface="Arial"/>
                <a:ea typeface="Arial"/>
                <a:cs typeface="Arial"/>
                <a:sym typeface="Arial"/>
              </a:rPr>
              <a:t>Один представляє Date-Time в термінах людей, таких як year, month, day, hour, minute  and second.</a:t>
            </a:r>
            <a:endParaRPr sz="2000" b="1" i="0" u="none" strike="noStrike" cap="none">
              <a:solidFill>
                <a:schemeClr val="lt1"/>
              </a:solidFill>
              <a:latin typeface="Arial"/>
              <a:ea typeface="Arial"/>
              <a:cs typeface="Arial"/>
              <a:sym typeface="Arial"/>
            </a:endParaRPr>
          </a:p>
          <a:p>
            <a:pPr marL="266700" marR="114300" lvl="0" indent="-114300" algn="just" rtl="0">
              <a:lnSpc>
                <a:spcPct val="100000"/>
              </a:lnSpc>
              <a:spcBef>
                <a:spcPts val="600"/>
              </a:spcBef>
              <a:spcAft>
                <a:spcPts val="0"/>
              </a:spcAft>
              <a:buClr>
                <a:srgbClr val="FFF452"/>
              </a:buClr>
              <a:buSzPts val="2400"/>
              <a:buFont typeface="Arial"/>
              <a:buNone/>
            </a:pPr>
            <a:endParaRPr sz="2000" b="1" i="0" u="none" strike="noStrike" cap="none">
              <a:solidFill>
                <a:schemeClr val="lt1"/>
              </a:solidFill>
              <a:latin typeface="Arial"/>
              <a:ea typeface="Arial"/>
              <a:cs typeface="Arial"/>
              <a:sym typeface="Arial"/>
            </a:endParaRPr>
          </a:p>
          <a:p>
            <a:pPr marL="266700" marR="0" lvl="0" indent="-266700" algn="l" rtl="0">
              <a:lnSpc>
                <a:spcPct val="100000"/>
              </a:lnSpc>
              <a:spcBef>
                <a:spcPts val="600"/>
              </a:spcBef>
              <a:spcAft>
                <a:spcPts val="0"/>
              </a:spcAft>
              <a:buClr>
                <a:srgbClr val="FFF452"/>
              </a:buClr>
              <a:buSzPts val="2400"/>
              <a:buFont typeface="Arial"/>
              <a:buChar char="•"/>
            </a:pPr>
            <a:r>
              <a:rPr lang="ru" sz="2000" b="1" i="0" u="none" strike="noStrike" cap="none">
                <a:solidFill>
                  <a:schemeClr val="lt1"/>
                </a:solidFill>
                <a:latin typeface="Arial"/>
                <a:ea typeface="Arial"/>
                <a:cs typeface="Arial"/>
                <a:sym typeface="Arial"/>
              </a:rPr>
              <a:t>Інший для машин,  вимірює час в наносекундах починаючи від epoch.</a:t>
            </a:r>
            <a:endParaRPr sz="2000" b="1" i="0" u="none" strike="noStrike" cap="none">
              <a:solidFill>
                <a:schemeClr val="lt1"/>
              </a:solidFill>
              <a:latin typeface="Arial"/>
              <a:ea typeface="Arial"/>
              <a:cs typeface="Arial"/>
              <a:sym typeface="Arial"/>
            </a:endParaRPr>
          </a:p>
        </p:txBody>
      </p:sp>
      <p:sp>
        <p:nvSpPr>
          <p:cNvPr id="244" name="Google Shape;244;p16" descr="Ð ÐµÐ·ÑÐ»ÑÑÐ°Ñ Ð¿Ð¾ÑÑÐºÑ Ð·Ð¾Ð±ÑÐ°Ð¶ÐµÐ½Ñ Ð·Ð° Ð·Ð°Ð¿Ð¸ÑÐ¾Ð¼ &quot;dateTime&quot;"/>
          <p:cNvSpPr/>
          <p:nvPr/>
        </p:nvSpPr>
        <p:spPr>
          <a:xfrm>
            <a:off x="345281" y="1202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45" name="Google Shape;245;p16" descr="Ð ÐµÐ·ÑÐ»ÑÑÐ°Ñ Ð¿Ð¾ÑÑÐºÑ Ð·Ð¾Ð±ÑÐ°Ð¶ÐµÐ½Ñ Ð·Ð° Ð·Ð°Ð¿Ð¸ÑÐ¾Ð¼ &quot;dateTime&quot;"/>
          <p:cNvSpPr/>
          <p:nvPr/>
        </p:nvSpPr>
        <p:spPr>
          <a:xfrm>
            <a:off x="459581" y="2345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46" name="Google Shape;246;p16" descr="Ð ÐµÐ·ÑÐ»ÑÑÐ°Ñ Ð¿Ð¾ÑÑÐºÑ Ð·Ð¾Ð±ÑÐ°Ð¶ÐµÐ½Ñ Ð·Ð° Ð·Ð°Ð¿Ð¸ÑÐ¾Ð¼ &quot;dateTime&quot;"/>
          <p:cNvSpPr/>
          <p:nvPr/>
        </p:nvSpPr>
        <p:spPr>
          <a:xfrm>
            <a:off x="573881" y="3488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247" name="Google Shape;247;p16" descr="Ð ÐµÐ·ÑÐ»ÑÑÐ°Ñ Ð¿Ð¾ÑÑÐºÑ Ð·Ð¾Ð±ÑÐ°Ð¶ÐµÐ½Ñ Ð·Ð° Ð·Ð°Ð¿Ð¸ÑÐ¾Ð¼ &quot;dateTime&quot;"/>
          <p:cNvPicPr preferRelativeResize="0"/>
          <p:nvPr/>
        </p:nvPicPr>
        <p:blipFill rotWithShape="1">
          <a:blip r:embed="rId3">
            <a:alphaModFix/>
          </a:blip>
          <a:srcRect/>
          <a:stretch/>
        </p:blipFill>
        <p:spPr>
          <a:xfrm>
            <a:off x="6181779" y="1936801"/>
            <a:ext cx="2143125" cy="2336007"/>
          </a:xfrm>
          <a:prstGeom prst="rect">
            <a:avLst/>
          </a:prstGeom>
          <a:noFill/>
          <a:ln>
            <a:noFill/>
          </a:ln>
        </p:spPr>
      </p:pic>
      <p:sp>
        <p:nvSpPr>
          <p:cNvPr id="248" name="Google Shape;248;p16"/>
          <p:cNvSpPr txBox="1"/>
          <p:nvPr/>
        </p:nvSpPr>
        <p:spPr>
          <a:xfrm>
            <a:off x="3590999" y="896759"/>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DateTime API</a:t>
            </a:r>
            <a:endParaRPr sz="1600" b="1" i="0" u="none" strike="noStrike" cap="none">
              <a:solidFill>
                <a:srgbClr val="FFF452"/>
              </a:solidFill>
              <a:latin typeface="Arial"/>
              <a:ea typeface="Arial"/>
              <a:cs typeface="Arial"/>
              <a:sym typeface="Arial"/>
            </a:endParaRPr>
          </a:p>
        </p:txBody>
      </p:sp>
      <p:pic>
        <p:nvPicPr>
          <p:cNvPr id="249" name="Google Shape;249;p16" descr="A picture containing text&#10;&#10;Description automatically generated"/>
          <p:cNvPicPr preferRelativeResize="0"/>
          <p:nvPr/>
        </p:nvPicPr>
        <p:blipFill rotWithShape="1">
          <a:blip r:embed="rId4">
            <a:alphaModFix/>
          </a:blip>
          <a:srcRect/>
          <a:stretch/>
        </p:blipFill>
        <p:spPr>
          <a:xfrm>
            <a:off x="3994204" y="273053"/>
            <a:ext cx="1155590" cy="3267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7"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55" name="Google Shape;255;p17"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56" name="Google Shape;256;p17"/>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57" name="Google Shape;257;p17"/>
          <p:cNvSpPr/>
          <p:nvPr/>
        </p:nvSpPr>
        <p:spPr>
          <a:xfrm>
            <a:off x="414467" y="1563821"/>
            <a:ext cx="6720900" cy="2783700"/>
          </a:xfrm>
          <a:prstGeom prst="rect">
            <a:avLst/>
          </a:prstGeom>
          <a:noFill/>
          <a:ln>
            <a:noFill/>
          </a:ln>
        </p:spPr>
        <p:txBody>
          <a:bodyPr spcFirstLastPara="1" wrap="square" lIns="68575" tIns="34275" rIns="68575" bIns="34275" anchor="t" anchorCtr="0">
            <a:noAutofit/>
          </a:bodyPr>
          <a:lstStyle/>
          <a:p>
            <a:pPr marL="266700" marR="368300" lvl="0" indent="-254000" algn="l" rtl="0">
              <a:lnSpc>
                <a:spcPct val="135000"/>
              </a:lnSpc>
              <a:spcBef>
                <a:spcPts val="0"/>
              </a:spcBef>
              <a:spcAft>
                <a:spcPts val="0"/>
              </a:spcAft>
              <a:buClr>
                <a:srgbClr val="FFF452"/>
              </a:buClr>
              <a:buSzPts val="1680"/>
              <a:buFont typeface="Arial"/>
              <a:buChar char="•"/>
            </a:pPr>
            <a:r>
              <a:rPr lang="ru" sz="1400" b="1" i="1" u="none" strike="noStrike" cap="none" dirty="0">
                <a:solidFill>
                  <a:srgbClr val="FFF452"/>
                </a:solidFill>
                <a:latin typeface="Calibri"/>
                <a:ea typeface="Calibri"/>
                <a:cs typeface="Calibri"/>
                <a:sym typeface="Calibri"/>
              </a:rPr>
              <a:t>java.time </a:t>
            </a:r>
            <a:r>
              <a:rPr lang="ru" sz="2000" b="0" i="0" u="none" strike="noStrike" cap="none" dirty="0">
                <a:solidFill>
                  <a:schemeClr val="lt1"/>
                </a:solidFill>
                <a:latin typeface="Calibri"/>
                <a:ea typeface="Calibri"/>
                <a:cs typeface="Calibri"/>
                <a:sym typeface="Calibri"/>
              </a:rPr>
              <a:t>– </a:t>
            </a:r>
            <a:r>
              <a:rPr lang="ru" sz="1700" b="0" i="0" u="none" strike="noStrike" cap="none" dirty="0">
                <a:solidFill>
                  <a:schemeClr val="lt1"/>
                </a:solidFill>
                <a:latin typeface="Calibri"/>
                <a:ea typeface="Calibri"/>
                <a:cs typeface="Calibri"/>
                <a:sym typeface="Calibri"/>
              </a:rPr>
              <a:t>базовий package </a:t>
            </a:r>
            <a:endParaRPr sz="1700" b="0" i="0" u="none" strike="noStrike" cap="none" dirty="0">
              <a:solidFill>
                <a:schemeClr val="lt1"/>
              </a:solidFill>
              <a:latin typeface="Calibri"/>
              <a:ea typeface="Calibri"/>
              <a:cs typeface="Calibri"/>
              <a:sym typeface="Calibri"/>
            </a:endParaRPr>
          </a:p>
          <a:p>
            <a:pPr marL="266700" marR="368300" lvl="0" indent="-254000" algn="l" rtl="0">
              <a:lnSpc>
                <a:spcPct val="135000"/>
              </a:lnSpc>
              <a:spcBef>
                <a:spcPts val="400"/>
              </a:spcBef>
              <a:spcAft>
                <a:spcPts val="0"/>
              </a:spcAft>
              <a:buClr>
                <a:srgbClr val="FFF452"/>
              </a:buClr>
              <a:buSzPts val="1680"/>
              <a:buFont typeface="Arial"/>
              <a:buChar char="•"/>
            </a:pPr>
            <a:r>
              <a:rPr lang="ru" sz="1400" b="1" i="1" u="none" strike="noStrike" cap="none" dirty="0">
                <a:solidFill>
                  <a:srgbClr val="FFF452"/>
                </a:solidFill>
                <a:latin typeface="Calibri"/>
                <a:ea typeface="Calibri"/>
                <a:cs typeface="Calibri"/>
                <a:sym typeface="Calibri"/>
              </a:rPr>
              <a:t>java.time.chrono </a:t>
            </a:r>
            <a:r>
              <a:rPr lang="ru" sz="2000" b="0" i="0" u="none" strike="noStrike" cap="none" dirty="0">
                <a:solidFill>
                  <a:schemeClr val="lt1"/>
                </a:solidFill>
                <a:latin typeface="Calibri"/>
                <a:ea typeface="Calibri"/>
                <a:cs typeface="Calibri"/>
                <a:sym typeface="Calibri"/>
              </a:rPr>
              <a:t>– </a:t>
            </a:r>
            <a:r>
              <a:rPr lang="ru" sz="1700" b="0" i="0" u="none" strike="noStrike" cap="none" dirty="0">
                <a:solidFill>
                  <a:schemeClr val="lt1"/>
                </a:solidFill>
                <a:latin typeface="Calibri"/>
                <a:ea typeface="Calibri"/>
                <a:cs typeface="Calibri"/>
                <a:sym typeface="Calibri"/>
              </a:rPr>
              <a:t>надає доступ до різних календарів системи</a:t>
            </a:r>
            <a:endParaRPr sz="1300" b="0" i="0" u="none" strike="noStrike" cap="none" dirty="0">
              <a:solidFill>
                <a:schemeClr val="lt1"/>
              </a:solidFill>
              <a:latin typeface="Arial"/>
              <a:ea typeface="Arial"/>
              <a:cs typeface="Arial"/>
              <a:sym typeface="Arial"/>
            </a:endParaRPr>
          </a:p>
          <a:p>
            <a:pPr marL="266700" marR="368300" lvl="0" indent="-254000" algn="l" rtl="0">
              <a:lnSpc>
                <a:spcPct val="135000"/>
              </a:lnSpc>
              <a:spcBef>
                <a:spcPts val="400"/>
              </a:spcBef>
              <a:spcAft>
                <a:spcPts val="0"/>
              </a:spcAft>
              <a:buClr>
                <a:srgbClr val="FFF452"/>
              </a:buClr>
              <a:buSzPts val="1680"/>
              <a:buFont typeface="Arial"/>
              <a:buChar char="•"/>
            </a:pPr>
            <a:r>
              <a:rPr lang="ru" sz="1400" b="1" i="1" u="none" strike="noStrike" cap="none" dirty="0">
                <a:solidFill>
                  <a:srgbClr val="FFF452"/>
                </a:solidFill>
                <a:latin typeface="Calibri"/>
                <a:ea typeface="Calibri"/>
                <a:cs typeface="Calibri"/>
                <a:sym typeface="Calibri"/>
              </a:rPr>
              <a:t>java.time.format </a:t>
            </a:r>
            <a:r>
              <a:rPr lang="ru" sz="2000" b="0" i="0" u="none" strike="noStrike" cap="none" dirty="0">
                <a:solidFill>
                  <a:schemeClr val="lt1"/>
                </a:solidFill>
                <a:latin typeface="Calibri"/>
                <a:ea typeface="Calibri"/>
                <a:cs typeface="Calibri"/>
                <a:sym typeface="Calibri"/>
              </a:rPr>
              <a:t>– </a:t>
            </a:r>
            <a:r>
              <a:rPr lang="ru" sz="1700" b="0" i="0" u="none" strike="noStrike" cap="none" dirty="0">
                <a:solidFill>
                  <a:schemeClr val="lt1"/>
                </a:solidFill>
                <a:latin typeface="Calibri"/>
                <a:ea typeface="Calibri"/>
                <a:cs typeface="Calibri"/>
                <a:sym typeface="Calibri"/>
              </a:rPr>
              <a:t>дозволяє форматувати та парсити  date і time.</a:t>
            </a:r>
            <a:endParaRPr sz="1700" b="0" i="0" u="none" strike="noStrike" cap="none" dirty="0">
              <a:solidFill>
                <a:schemeClr val="lt1"/>
              </a:solidFill>
              <a:latin typeface="Calibri"/>
              <a:ea typeface="Calibri"/>
              <a:cs typeface="Calibri"/>
              <a:sym typeface="Calibri"/>
            </a:endParaRPr>
          </a:p>
          <a:p>
            <a:pPr marL="266700" marR="711200" lvl="0" indent="-254000" algn="l" rtl="0">
              <a:lnSpc>
                <a:spcPct val="135000"/>
              </a:lnSpc>
              <a:spcBef>
                <a:spcPts val="500"/>
              </a:spcBef>
              <a:spcAft>
                <a:spcPts val="0"/>
              </a:spcAft>
              <a:buClr>
                <a:srgbClr val="FFF452"/>
              </a:buClr>
              <a:buSzPts val="1680"/>
              <a:buFont typeface="Arial"/>
              <a:buChar char="•"/>
            </a:pPr>
            <a:r>
              <a:rPr lang="ru" sz="1400" b="1" i="1" u="none" strike="noStrike" cap="none" dirty="0">
                <a:solidFill>
                  <a:srgbClr val="FFF452"/>
                </a:solidFill>
                <a:latin typeface="Calibri"/>
                <a:ea typeface="Calibri"/>
                <a:cs typeface="Calibri"/>
                <a:sym typeface="Calibri"/>
              </a:rPr>
              <a:t>java.time.temporal </a:t>
            </a:r>
            <a:r>
              <a:rPr lang="ru" sz="2000" b="0" i="0" u="none" strike="noStrike" cap="none" dirty="0">
                <a:solidFill>
                  <a:schemeClr val="lt1"/>
                </a:solidFill>
                <a:latin typeface="Calibri"/>
                <a:ea typeface="Calibri"/>
                <a:cs typeface="Calibri"/>
                <a:sym typeface="Calibri"/>
              </a:rPr>
              <a:t>- </a:t>
            </a:r>
            <a:r>
              <a:rPr lang="ru" sz="1700" b="0" i="0" u="none" strike="noStrike" cap="none" dirty="0">
                <a:solidFill>
                  <a:schemeClr val="lt1"/>
                </a:solidFill>
                <a:latin typeface="Calibri"/>
                <a:ea typeface="Calibri"/>
                <a:cs typeface="Calibri"/>
                <a:sym typeface="Calibri"/>
              </a:rPr>
              <a:t>це low level framework  і розширений набір features</a:t>
            </a:r>
            <a:endParaRPr sz="1700" b="0" i="0" u="none" strike="noStrike" cap="none" dirty="0">
              <a:solidFill>
                <a:schemeClr val="lt1"/>
              </a:solidFill>
              <a:latin typeface="Calibri"/>
              <a:ea typeface="Calibri"/>
              <a:cs typeface="Calibri"/>
              <a:sym typeface="Calibri"/>
            </a:endParaRPr>
          </a:p>
          <a:p>
            <a:pPr marL="266700" marR="0" lvl="0" indent="-254000" algn="l" rtl="0">
              <a:lnSpc>
                <a:spcPct val="100000"/>
              </a:lnSpc>
              <a:spcBef>
                <a:spcPts val="200"/>
              </a:spcBef>
              <a:spcAft>
                <a:spcPts val="0"/>
              </a:spcAft>
              <a:buClr>
                <a:srgbClr val="FFF452"/>
              </a:buClr>
              <a:buSzPts val="1680"/>
              <a:buFont typeface="Arial"/>
              <a:buChar char="•"/>
            </a:pPr>
            <a:r>
              <a:rPr lang="ru" sz="1400" b="1" i="1" u="none" strike="noStrike" cap="none" dirty="0">
                <a:solidFill>
                  <a:srgbClr val="FFF452"/>
                </a:solidFill>
                <a:latin typeface="Calibri"/>
                <a:ea typeface="Calibri"/>
                <a:cs typeface="Calibri"/>
                <a:sym typeface="Calibri"/>
              </a:rPr>
              <a:t>java.time.zone </a:t>
            </a:r>
            <a:r>
              <a:rPr lang="ru" sz="2000" b="0" i="0" u="none" strike="noStrike" cap="none" dirty="0">
                <a:solidFill>
                  <a:schemeClr val="lt1"/>
                </a:solidFill>
                <a:latin typeface="Calibri"/>
                <a:ea typeface="Calibri"/>
                <a:cs typeface="Calibri"/>
                <a:sym typeface="Calibri"/>
              </a:rPr>
              <a:t>- </a:t>
            </a:r>
            <a:r>
              <a:rPr lang="ru" sz="1700" b="0" i="0" u="none" strike="noStrike" cap="none" dirty="0">
                <a:solidFill>
                  <a:schemeClr val="lt1"/>
                </a:solidFill>
                <a:latin typeface="Calibri"/>
                <a:ea typeface="Calibri"/>
                <a:cs typeface="Calibri"/>
                <a:sym typeface="Calibri"/>
              </a:rPr>
              <a:t>підтримує класи for time-zones</a:t>
            </a:r>
            <a:endParaRPr sz="1700" b="0" i="0" u="none" strike="noStrike" cap="none" dirty="0">
              <a:solidFill>
                <a:schemeClr val="lt1"/>
              </a:solidFill>
              <a:latin typeface="Calibri"/>
              <a:ea typeface="Calibri"/>
              <a:cs typeface="Calibri"/>
              <a:sym typeface="Calibri"/>
            </a:endParaRPr>
          </a:p>
        </p:txBody>
      </p:sp>
      <p:pic>
        <p:nvPicPr>
          <p:cNvPr id="258" name="Google Shape;258;p17" descr="Ð ÐµÐ·ÑÐ»ÑÑÐ°Ñ Ð¿Ð¾ÑÑÐºÑ Ð·Ð¾Ð±ÑÐ°Ð¶ÐµÐ½Ñ Ð·Ð° Ð·Ð°Ð¿Ð¸ÑÐ¾Ð¼ &quot;dateTime&quot;"/>
          <p:cNvPicPr preferRelativeResize="0"/>
          <p:nvPr/>
        </p:nvPicPr>
        <p:blipFill rotWithShape="1">
          <a:blip r:embed="rId3">
            <a:alphaModFix/>
          </a:blip>
          <a:srcRect/>
          <a:stretch/>
        </p:blipFill>
        <p:spPr>
          <a:xfrm>
            <a:off x="6794205" y="1826938"/>
            <a:ext cx="1701801" cy="1906440"/>
          </a:xfrm>
          <a:prstGeom prst="rect">
            <a:avLst/>
          </a:prstGeom>
          <a:noFill/>
          <a:ln>
            <a:noFill/>
          </a:ln>
        </p:spPr>
      </p:pic>
      <p:pic>
        <p:nvPicPr>
          <p:cNvPr id="259" name="Google Shape;259;p17" descr="A picture containing text&#10;&#10;Description automatically generated"/>
          <p:cNvPicPr preferRelativeResize="0"/>
          <p:nvPr/>
        </p:nvPicPr>
        <p:blipFill rotWithShape="1">
          <a:blip r:embed="rId4">
            <a:alphaModFix/>
          </a:blip>
          <a:srcRect/>
          <a:stretch/>
        </p:blipFill>
        <p:spPr>
          <a:xfrm>
            <a:off x="3994204" y="273053"/>
            <a:ext cx="1155590" cy="326701"/>
          </a:xfrm>
          <a:prstGeom prst="rect">
            <a:avLst/>
          </a:prstGeom>
          <a:noFill/>
          <a:ln>
            <a:noFill/>
          </a:ln>
        </p:spPr>
      </p:pic>
      <p:sp>
        <p:nvSpPr>
          <p:cNvPr id="260" name="Google Shape;260;p17"/>
          <p:cNvSpPr txBox="1"/>
          <p:nvPr/>
        </p:nvSpPr>
        <p:spPr>
          <a:xfrm>
            <a:off x="3590999" y="896759"/>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DateTime API</a:t>
            </a:r>
            <a:endParaRPr sz="1600" b="1" i="0" u="none" strike="noStrike" cap="none">
              <a:solidFill>
                <a:srgbClr val="FFF452"/>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18"/>
          <p:cNvSpPr/>
          <p:nvPr/>
        </p:nvSpPr>
        <p:spPr>
          <a:xfrm>
            <a:off x="1066999" y="2009218"/>
            <a:ext cx="6964326" cy="560138"/>
          </a:xfrm>
          <a:prstGeom prst="rect">
            <a:avLst/>
          </a:prstGeom>
          <a:solidFill>
            <a:schemeClr val="lt1"/>
          </a:solidFill>
          <a:ln w="25400" cap="flat" cmpd="sng">
            <a:solidFill>
              <a:srgbClr val="FFF452">
                <a:alpha val="98823"/>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66" name="Google Shape;266;p18"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67" name="Google Shape;267;p18"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68" name="Google Shape;268;p18"/>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69" name="Google Shape;269;p18"/>
          <p:cNvSpPr txBox="1"/>
          <p:nvPr/>
        </p:nvSpPr>
        <p:spPr>
          <a:xfrm>
            <a:off x="681708" y="2059289"/>
            <a:ext cx="7926600" cy="470700"/>
          </a:xfrm>
          <a:prstGeom prst="rect">
            <a:avLst/>
          </a:prstGeom>
          <a:noFill/>
          <a:ln>
            <a:noFill/>
          </a:ln>
        </p:spPr>
        <p:txBody>
          <a:bodyPr spcFirstLastPara="1" wrap="square" lIns="0" tIns="100475" rIns="0" bIns="0" anchor="t" anchorCtr="0">
            <a:noAutofit/>
          </a:bodyPr>
          <a:lstStyle/>
          <a:p>
            <a:pPr marL="1295400" marR="0" lvl="0" indent="-1282700" algn="ctr" rtl="0">
              <a:lnSpc>
                <a:spcPct val="80000"/>
              </a:lnSpc>
              <a:spcBef>
                <a:spcPts val="0"/>
              </a:spcBef>
              <a:spcAft>
                <a:spcPts val="0"/>
              </a:spcAft>
              <a:buClr>
                <a:srgbClr val="000000"/>
              </a:buClr>
              <a:buSzPts val="3000"/>
              <a:buFont typeface="Calibri"/>
              <a:buNone/>
            </a:pPr>
            <a:r>
              <a:rPr lang="ru" sz="2400" b="1" i="0" u="none" strike="noStrike" cap="none" dirty="0">
                <a:solidFill>
                  <a:schemeClr val="dk1"/>
                </a:solidFill>
                <a:latin typeface="Arial"/>
                <a:ea typeface="Arial"/>
                <a:cs typeface="Arial"/>
                <a:sym typeface="Arial"/>
              </a:rPr>
              <a:t>Цей об’єкт містить лише date  component.</a:t>
            </a:r>
            <a:endParaRPr sz="2400" b="1" i="0" u="none" strike="noStrike" cap="none" dirty="0">
              <a:solidFill>
                <a:schemeClr val="dk1"/>
              </a:solidFill>
              <a:latin typeface="Arial"/>
              <a:ea typeface="Arial"/>
              <a:cs typeface="Arial"/>
              <a:sym typeface="Arial"/>
            </a:endParaRPr>
          </a:p>
        </p:txBody>
      </p:sp>
      <p:sp>
        <p:nvSpPr>
          <p:cNvPr id="270" name="Google Shape;270;p18"/>
          <p:cNvSpPr/>
          <p:nvPr/>
        </p:nvSpPr>
        <p:spPr>
          <a:xfrm>
            <a:off x="3843299" y="3132289"/>
            <a:ext cx="1457400" cy="14574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71" name="Google Shape;271;p18"/>
          <p:cNvSpPr txBox="1"/>
          <p:nvPr/>
        </p:nvSpPr>
        <p:spPr>
          <a:xfrm>
            <a:off x="3517993" y="1079261"/>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LocalDate</a:t>
            </a:r>
            <a:endParaRPr sz="1600" b="1" i="0" u="none" strike="noStrike" cap="none">
              <a:solidFill>
                <a:srgbClr val="FFF452"/>
              </a:solidFill>
              <a:latin typeface="Arial"/>
              <a:ea typeface="Arial"/>
              <a:cs typeface="Arial"/>
              <a:sym typeface="Arial"/>
            </a:endParaRPr>
          </a:p>
        </p:txBody>
      </p:sp>
      <p:pic>
        <p:nvPicPr>
          <p:cNvPr id="272" name="Google Shape;272;p18" descr="A picture containing text&#10;&#10;Description automatically generated"/>
          <p:cNvPicPr preferRelativeResize="0"/>
          <p:nvPr/>
        </p:nvPicPr>
        <p:blipFill rotWithShape="1">
          <a:blip r:embed="rId4">
            <a:alphaModFix/>
          </a:blip>
          <a:srcRect/>
          <a:stretch/>
        </p:blipFill>
        <p:spPr>
          <a:xfrm>
            <a:off x="3971367" y="407840"/>
            <a:ext cx="1155590" cy="3267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9"/>
          <p:cNvSpPr/>
          <p:nvPr/>
        </p:nvSpPr>
        <p:spPr>
          <a:xfrm>
            <a:off x="1066999" y="2009218"/>
            <a:ext cx="6964326" cy="560138"/>
          </a:xfrm>
          <a:prstGeom prst="rect">
            <a:avLst/>
          </a:prstGeom>
          <a:solidFill>
            <a:schemeClr val="lt1"/>
          </a:solidFill>
          <a:ln w="25400" cap="flat" cmpd="sng">
            <a:solidFill>
              <a:srgbClr val="FFF452">
                <a:alpha val="98823"/>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78" name="Google Shape;278;p19"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79" name="Google Shape;279;p19"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0" name="Google Shape;280;p19"/>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1" name="Google Shape;281;p19"/>
          <p:cNvSpPr txBox="1"/>
          <p:nvPr/>
        </p:nvSpPr>
        <p:spPr>
          <a:xfrm>
            <a:off x="1251600" y="2014266"/>
            <a:ext cx="6640800" cy="517800"/>
          </a:xfrm>
          <a:prstGeom prst="rect">
            <a:avLst/>
          </a:prstGeom>
          <a:noFill/>
          <a:ln>
            <a:noFill/>
          </a:ln>
        </p:spPr>
        <p:txBody>
          <a:bodyPr spcFirstLastPara="1" wrap="square" lIns="0" tIns="10000" rIns="0" bIns="0" anchor="ctr" anchorCtr="0">
            <a:noAutofit/>
          </a:bodyPr>
          <a:lstStyle/>
          <a:p>
            <a:pPr marL="12700" marR="0" lvl="0" indent="0" algn="ctr" rtl="0">
              <a:lnSpc>
                <a:spcPct val="100000"/>
              </a:lnSpc>
              <a:spcBef>
                <a:spcPts val="0"/>
              </a:spcBef>
              <a:spcAft>
                <a:spcPts val="0"/>
              </a:spcAft>
              <a:buClr>
                <a:schemeClr val="dk1"/>
              </a:buClr>
              <a:buSzPts val="3300"/>
              <a:buFont typeface="Calibri"/>
              <a:buNone/>
            </a:pPr>
            <a:r>
              <a:rPr lang="ru" sz="2800" b="1" i="0" u="none" strike="noStrike" cap="none">
                <a:solidFill>
                  <a:schemeClr val="dk1"/>
                </a:solidFill>
                <a:latin typeface="Arial"/>
                <a:ea typeface="Arial"/>
                <a:cs typeface="Arial"/>
                <a:sym typeface="Arial"/>
              </a:rPr>
              <a:t>Він складається з Day, Month, Year.</a:t>
            </a:r>
            <a:endParaRPr sz="2800" b="1" i="0" u="none" strike="noStrike" cap="none">
              <a:solidFill>
                <a:schemeClr val="dk1"/>
              </a:solidFill>
              <a:latin typeface="Arial"/>
              <a:ea typeface="Arial"/>
              <a:cs typeface="Arial"/>
              <a:sym typeface="Arial"/>
            </a:endParaRPr>
          </a:p>
        </p:txBody>
      </p:sp>
      <p:sp>
        <p:nvSpPr>
          <p:cNvPr id="282" name="Google Shape;282;p19"/>
          <p:cNvSpPr/>
          <p:nvPr/>
        </p:nvSpPr>
        <p:spPr>
          <a:xfrm>
            <a:off x="3446580" y="3081282"/>
            <a:ext cx="2250840" cy="152980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3" name="Google Shape;283;p19"/>
          <p:cNvSpPr txBox="1"/>
          <p:nvPr/>
        </p:nvSpPr>
        <p:spPr>
          <a:xfrm>
            <a:off x="3517993" y="1143505"/>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LocalDate Time</a:t>
            </a:r>
            <a:endParaRPr sz="1600" b="1" i="0" u="none" strike="noStrike" cap="none">
              <a:solidFill>
                <a:srgbClr val="FFF452"/>
              </a:solidFill>
              <a:latin typeface="Arial"/>
              <a:ea typeface="Arial"/>
              <a:cs typeface="Arial"/>
              <a:sym typeface="Arial"/>
            </a:endParaRPr>
          </a:p>
        </p:txBody>
      </p:sp>
      <p:pic>
        <p:nvPicPr>
          <p:cNvPr id="284" name="Google Shape;284;p19" descr="A picture containing text&#10;&#10;Description automatically generated"/>
          <p:cNvPicPr preferRelativeResize="0"/>
          <p:nvPr/>
        </p:nvPicPr>
        <p:blipFill rotWithShape="1">
          <a:blip r:embed="rId4">
            <a:alphaModFix/>
          </a:blip>
          <a:srcRect/>
          <a:stretch/>
        </p:blipFill>
        <p:spPr>
          <a:xfrm>
            <a:off x="3971367" y="407840"/>
            <a:ext cx="1155590" cy="3267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0"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90" name="Google Shape;290;p20"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91" name="Google Shape;291;p20"/>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92" name="Google Shape;292;p20"/>
          <p:cNvSpPr/>
          <p:nvPr/>
        </p:nvSpPr>
        <p:spPr>
          <a:xfrm>
            <a:off x="757798" y="1578726"/>
            <a:ext cx="1665660" cy="84881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293" name="Google Shape;293;p20"/>
          <p:cNvPicPr preferRelativeResize="0"/>
          <p:nvPr/>
        </p:nvPicPr>
        <p:blipFill rotWithShape="1">
          <a:blip r:embed="rId4">
            <a:alphaModFix/>
          </a:blip>
          <a:srcRect/>
          <a:stretch/>
        </p:blipFill>
        <p:spPr>
          <a:xfrm>
            <a:off x="3019936" y="1578726"/>
            <a:ext cx="5011389" cy="1674600"/>
          </a:xfrm>
          <a:prstGeom prst="rect">
            <a:avLst/>
          </a:prstGeom>
          <a:noFill/>
          <a:ln>
            <a:noFill/>
          </a:ln>
        </p:spPr>
      </p:pic>
      <p:pic>
        <p:nvPicPr>
          <p:cNvPr id="294" name="Google Shape;294;p20"/>
          <p:cNvPicPr preferRelativeResize="0"/>
          <p:nvPr/>
        </p:nvPicPr>
        <p:blipFill rotWithShape="1">
          <a:blip r:embed="rId5">
            <a:alphaModFix/>
          </a:blip>
          <a:srcRect/>
          <a:stretch/>
        </p:blipFill>
        <p:spPr>
          <a:xfrm>
            <a:off x="3019936" y="3461885"/>
            <a:ext cx="3857625" cy="1435894"/>
          </a:xfrm>
          <a:prstGeom prst="rect">
            <a:avLst/>
          </a:prstGeom>
          <a:noFill/>
          <a:ln>
            <a:noFill/>
          </a:ln>
        </p:spPr>
      </p:pic>
      <p:sp>
        <p:nvSpPr>
          <p:cNvPr id="295" name="Google Shape;295;p20"/>
          <p:cNvSpPr txBox="1"/>
          <p:nvPr/>
        </p:nvSpPr>
        <p:spPr>
          <a:xfrm>
            <a:off x="3563630" y="922373"/>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LocalDate Time</a:t>
            </a:r>
            <a:endParaRPr sz="1600" b="1" i="0" u="none" strike="noStrike" cap="none">
              <a:solidFill>
                <a:srgbClr val="FFF452"/>
              </a:solidFill>
              <a:latin typeface="Arial"/>
              <a:ea typeface="Arial"/>
              <a:cs typeface="Arial"/>
              <a:sym typeface="Arial"/>
            </a:endParaRPr>
          </a:p>
        </p:txBody>
      </p:sp>
      <p:pic>
        <p:nvPicPr>
          <p:cNvPr id="296" name="Google Shape;296;p20" descr="A picture containing text&#10;&#10;Description automatically generated"/>
          <p:cNvPicPr preferRelativeResize="0"/>
          <p:nvPr/>
        </p:nvPicPr>
        <p:blipFill rotWithShape="1">
          <a:blip r:embed="rId6">
            <a:alphaModFix/>
          </a:blip>
          <a:srcRect/>
          <a:stretch/>
        </p:blipFill>
        <p:spPr>
          <a:xfrm>
            <a:off x="3994205" y="228003"/>
            <a:ext cx="1155590" cy="3267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2"/>
          <p:cNvSpPr txBox="1"/>
          <p:nvPr/>
        </p:nvSpPr>
        <p:spPr>
          <a:xfrm>
            <a:off x="3626900" y="1381106"/>
            <a:ext cx="2971800" cy="531000"/>
          </a:xfrm>
          <a:prstGeom prst="rect">
            <a:avLst/>
          </a:prstGeom>
          <a:noFill/>
          <a:ln>
            <a:noFill/>
          </a:ln>
        </p:spPr>
        <p:txBody>
          <a:bodyPr spcFirstLastPara="1" wrap="square" lIns="68575" tIns="34275" rIns="68575" bIns="34275" anchor="t" anchorCtr="0">
            <a:noAutofit/>
          </a:bodyPr>
          <a:lstStyle/>
          <a:p>
            <a:pPr marL="254000" marR="0" lvl="0" indent="-247650" algn="just" rtl="0">
              <a:lnSpc>
                <a:spcPct val="100000"/>
              </a:lnSpc>
              <a:spcBef>
                <a:spcPts val="0"/>
              </a:spcBef>
              <a:spcAft>
                <a:spcPts val="0"/>
              </a:spcAft>
              <a:buClr>
                <a:schemeClr val="lt1"/>
              </a:buClr>
              <a:buSzPts val="2200"/>
              <a:buFont typeface="Arial"/>
              <a:buAutoNum type="arabicPeriod"/>
            </a:pPr>
            <a:r>
              <a:rPr lang="ru" sz="2200" b="1" i="0" u="none" strike="noStrike" cap="none">
                <a:solidFill>
                  <a:schemeClr val="lt1"/>
                </a:solidFill>
                <a:latin typeface="Arial"/>
                <a:ea typeface="Arial"/>
                <a:cs typeface="Arial"/>
                <a:sym typeface="Arial"/>
              </a:rPr>
              <a:t>Annotation</a:t>
            </a:r>
            <a:endParaRPr sz="2200" b="1" i="0" u="none" strike="noStrike" cap="none">
              <a:solidFill>
                <a:schemeClr val="lt1"/>
              </a:solidFill>
              <a:latin typeface="Arial"/>
              <a:ea typeface="Arial"/>
              <a:cs typeface="Arial"/>
              <a:sym typeface="Arial"/>
            </a:endParaRPr>
          </a:p>
          <a:p>
            <a:pPr marL="254000" marR="0" lvl="0" indent="-247650" algn="just" rtl="0">
              <a:lnSpc>
                <a:spcPct val="100000"/>
              </a:lnSpc>
              <a:spcBef>
                <a:spcPts val="0"/>
              </a:spcBef>
              <a:spcAft>
                <a:spcPts val="0"/>
              </a:spcAft>
              <a:buClr>
                <a:schemeClr val="lt1"/>
              </a:buClr>
              <a:buSzPts val="2200"/>
              <a:buFont typeface="Arial"/>
              <a:buAutoNum type="arabicPeriod"/>
            </a:pPr>
            <a:r>
              <a:rPr lang="ru" sz="2200" b="1" i="0" u="none" strike="noStrike" cap="none">
                <a:solidFill>
                  <a:schemeClr val="lt1"/>
                </a:solidFill>
                <a:latin typeface="Arial"/>
                <a:ea typeface="Arial"/>
                <a:cs typeface="Arial"/>
                <a:sym typeface="Arial"/>
              </a:rPr>
              <a:t>DateTime   API</a:t>
            </a:r>
            <a:endParaRPr sz="2200" b="1" i="0" u="none" strike="noStrike" cap="none">
              <a:solidFill>
                <a:schemeClr val="lt1"/>
              </a:solidFill>
              <a:latin typeface="Arial"/>
              <a:ea typeface="Arial"/>
              <a:cs typeface="Arial"/>
              <a:sym typeface="Arial"/>
            </a:endParaRPr>
          </a:p>
        </p:txBody>
      </p:sp>
      <p:pic>
        <p:nvPicPr>
          <p:cNvPr id="70" name="Google Shape;70;p2" descr="A picture containing text&#10;&#10;Description automatically generated"/>
          <p:cNvPicPr preferRelativeResize="0"/>
          <p:nvPr/>
        </p:nvPicPr>
        <p:blipFill rotWithShape="1">
          <a:blip r:embed="rId3">
            <a:alphaModFix/>
          </a:blip>
          <a:srcRect/>
          <a:stretch/>
        </p:blipFill>
        <p:spPr>
          <a:xfrm>
            <a:off x="3853074" y="314963"/>
            <a:ext cx="1437852" cy="406500"/>
          </a:xfrm>
          <a:prstGeom prst="rect">
            <a:avLst/>
          </a:prstGeom>
          <a:noFill/>
          <a:ln>
            <a:noFill/>
          </a:ln>
        </p:spPr>
      </p:pic>
      <p:pic>
        <p:nvPicPr>
          <p:cNvPr id="71" name="Google Shape;71;p2" descr="A picture containing logo&#10;&#10;Description automatically generated"/>
          <p:cNvPicPr preferRelativeResize="0"/>
          <p:nvPr/>
        </p:nvPicPr>
        <p:blipFill rotWithShape="1">
          <a:blip r:embed="rId4">
            <a:alphaModFix/>
          </a:blip>
          <a:srcRect/>
          <a:stretch/>
        </p:blipFill>
        <p:spPr>
          <a:xfrm>
            <a:off x="3626900" y="2661171"/>
            <a:ext cx="2590256" cy="248232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1"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02" name="Google Shape;302;p21"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303" name="Google Shape;303;p21" descr="Ð ÐµÐ·ÑÐ»ÑÑÐ°Ñ Ð¿Ð¾ÑÑÐºÑ Ð·Ð¾Ð±ÑÐ°Ð¶ÐµÐ½Ñ Ð·Ð° Ð·Ð°Ð¿Ð¸ÑÐ¾Ð¼ &quot;date&quot;"/>
          <p:cNvPicPr preferRelativeResize="0"/>
          <p:nvPr/>
        </p:nvPicPr>
        <p:blipFill rotWithShape="1">
          <a:blip r:embed="rId3">
            <a:alphaModFix/>
          </a:blip>
          <a:srcRect/>
          <a:stretch/>
        </p:blipFill>
        <p:spPr>
          <a:xfrm>
            <a:off x="6053452" y="1921763"/>
            <a:ext cx="2829623" cy="1447012"/>
          </a:xfrm>
          <a:prstGeom prst="rect">
            <a:avLst/>
          </a:prstGeom>
          <a:noFill/>
          <a:ln>
            <a:noFill/>
          </a:ln>
        </p:spPr>
      </p:pic>
      <p:pic>
        <p:nvPicPr>
          <p:cNvPr id="304" name="Google Shape;304;p21"/>
          <p:cNvPicPr preferRelativeResize="0"/>
          <p:nvPr/>
        </p:nvPicPr>
        <p:blipFill rotWithShape="1">
          <a:blip r:embed="rId4">
            <a:alphaModFix/>
          </a:blip>
          <a:srcRect/>
          <a:stretch/>
        </p:blipFill>
        <p:spPr>
          <a:xfrm>
            <a:off x="459581" y="1921763"/>
            <a:ext cx="5196563" cy="1447012"/>
          </a:xfrm>
          <a:prstGeom prst="rect">
            <a:avLst/>
          </a:prstGeom>
          <a:noFill/>
          <a:ln>
            <a:noFill/>
          </a:ln>
        </p:spPr>
      </p:pic>
      <p:pic>
        <p:nvPicPr>
          <p:cNvPr id="305" name="Google Shape;305;p21"/>
          <p:cNvPicPr preferRelativeResize="0"/>
          <p:nvPr/>
        </p:nvPicPr>
        <p:blipFill rotWithShape="1">
          <a:blip r:embed="rId5">
            <a:alphaModFix/>
          </a:blip>
          <a:srcRect/>
          <a:stretch/>
        </p:blipFill>
        <p:spPr>
          <a:xfrm>
            <a:off x="459581" y="3435401"/>
            <a:ext cx="3555751" cy="1366594"/>
          </a:xfrm>
          <a:prstGeom prst="rect">
            <a:avLst/>
          </a:prstGeom>
          <a:noFill/>
          <a:ln>
            <a:noFill/>
          </a:ln>
        </p:spPr>
      </p:pic>
      <p:sp>
        <p:nvSpPr>
          <p:cNvPr id="306" name="Google Shape;306;p21"/>
          <p:cNvSpPr txBox="1"/>
          <p:nvPr/>
        </p:nvSpPr>
        <p:spPr>
          <a:xfrm>
            <a:off x="3517993" y="1143505"/>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Yesterday</a:t>
            </a:r>
            <a:endParaRPr sz="1600" b="1" i="0" u="none" strike="noStrike" cap="none">
              <a:solidFill>
                <a:srgbClr val="FFF452"/>
              </a:solidFill>
              <a:latin typeface="Arial"/>
              <a:ea typeface="Arial"/>
              <a:cs typeface="Arial"/>
              <a:sym typeface="Arial"/>
            </a:endParaRPr>
          </a:p>
        </p:txBody>
      </p:sp>
      <p:pic>
        <p:nvPicPr>
          <p:cNvPr id="307" name="Google Shape;307;p21" descr="A picture containing text&#10;&#10;Description automatically generated"/>
          <p:cNvPicPr preferRelativeResize="0"/>
          <p:nvPr/>
        </p:nvPicPr>
        <p:blipFill rotWithShape="1">
          <a:blip r:embed="rId6">
            <a:alphaModFix/>
          </a:blip>
          <a:srcRect/>
          <a:stretch/>
        </p:blipFill>
        <p:spPr>
          <a:xfrm>
            <a:off x="3971367" y="407840"/>
            <a:ext cx="1155590" cy="3267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22"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13" name="Google Shape;313;p22"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14" name="Google Shape;314;p22"/>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315" name="Google Shape;315;p22" descr="Ð ÐµÐ·ÑÐ»ÑÑÐ°Ñ Ð¿Ð¾ÑÑÐºÑ Ð·Ð¾Ð±ÑÐ°Ð¶ÐµÐ½Ñ Ð·Ð° Ð·Ð°Ð¿Ð¸ÑÐ¾Ð¼ &quot;date&quot;"/>
          <p:cNvPicPr preferRelativeResize="0"/>
          <p:nvPr/>
        </p:nvPicPr>
        <p:blipFill rotWithShape="1">
          <a:blip r:embed="rId3">
            <a:alphaModFix/>
          </a:blip>
          <a:srcRect/>
          <a:stretch/>
        </p:blipFill>
        <p:spPr>
          <a:xfrm>
            <a:off x="345281" y="1617107"/>
            <a:ext cx="2682340" cy="1392091"/>
          </a:xfrm>
          <a:prstGeom prst="rect">
            <a:avLst/>
          </a:prstGeom>
          <a:noFill/>
          <a:ln>
            <a:noFill/>
          </a:ln>
        </p:spPr>
      </p:pic>
      <p:pic>
        <p:nvPicPr>
          <p:cNvPr id="316" name="Google Shape;316;p22"/>
          <p:cNvPicPr preferRelativeResize="0"/>
          <p:nvPr/>
        </p:nvPicPr>
        <p:blipFill rotWithShape="1">
          <a:blip r:embed="rId4">
            <a:alphaModFix/>
          </a:blip>
          <a:srcRect/>
          <a:stretch/>
        </p:blipFill>
        <p:spPr>
          <a:xfrm>
            <a:off x="3293964" y="1617107"/>
            <a:ext cx="5252992" cy="1640503"/>
          </a:xfrm>
          <a:prstGeom prst="rect">
            <a:avLst/>
          </a:prstGeom>
          <a:noFill/>
          <a:ln>
            <a:noFill/>
          </a:ln>
        </p:spPr>
      </p:pic>
      <p:pic>
        <p:nvPicPr>
          <p:cNvPr id="317" name="Google Shape;317;p22"/>
          <p:cNvPicPr preferRelativeResize="0"/>
          <p:nvPr/>
        </p:nvPicPr>
        <p:blipFill rotWithShape="1">
          <a:blip r:embed="rId5">
            <a:alphaModFix/>
          </a:blip>
          <a:srcRect/>
          <a:stretch/>
        </p:blipFill>
        <p:spPr>
          <a:xfrm>
            <a:off x="3293964" y="3382020"/>
            <a:ext cx="4057650" cy="1693069"/>
          </a:xfrm>
          <a:prstGeom prst="rect">
            <a:avLst/>
          </a:prstGeom>
          <a:noFill/>
          <a:ln>
            <a:noFill/>
          </a:ln>
        </p:spPr>
      </p:pic>
      <p:sp>
        <p:nvSpPr>
          <p:cNvPr id="318" name="Google Shape;318;p22"/>
          <p:cNvSpPr txBox="1"/>
          <p:nvPr/>
        </p:nvSpPr>
        <p:spPr>
          <a:xfrm>
            <a:off x="3517993" y="904239"/>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Tomorrow</a:t>
            </a:r>
            <a:endParaRPr sz="1600" b="1" i="0" u="none" strike="noStrike" cap="none">
              <a:solidFill>
                <a:srgbClr val="FFF452"/>
              </a:solidFill>
              <a:latin typeface="Arial"/>
              <a:ea typeface="Arial"/>
              <a:cs typeface="Arial"/>
              <a:sym typeface="Arial"/>
            </a:endParaRPr>
          </a:p>
        </p:txBody>
      </p:sp>
      <p:pic>
        <p:nvPicPr>
          <p:cNvPr id="319" name="Google Shape;319;p22" descr="A picture containing text&#10;&#10;Description automatically generated"/>
          <p:cNvPicPr preferRelativeResize="0"/>
          <p:nvPr/>
        </p:nvPicPr>
        <p:blipFill rotWithShape="1">
          <a:blip r:embed="rId6">
            <a:alphaModFix/>
          </a:blip>
          <a:srcRect/>
          <a:stretch/>
        </p:blipFill>
        <p:spPr>
          <a:xfrm>
            <a:off x="3994205" y="333374"/>
            <a:ext cx="1155590" cy="3267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3"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25" name="Google Shape;325;p23"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26" name="Google Shape;326;p23"/>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327" name="Google Shape;327;p23" descr="ÐÐ¾Ð²âÑÐ·Ð°Ð½Ðµ Ð·Ð¾Ð±ÑÐ°Ð¶ÐµÐ½Ð½Ñ"/>
          <p:cNvPicPr preferRelativeResize="0"/>
          <p:nvPr/>
        </p:nvPicPr>
        <p:blipFill rotWithShape="1">
          <a:blip r:embed="rId3">
            <a:alphaModFix/>
          </a:blip>
          <a:srcRect/>
          <a:stretch/>
        </p:blipFill>
        <p:spPr>
          <a:xfrm>
            <a:off x="7083263" y="1729730"/>
            <a:ext cx="1535906" cy="1535907"/>
          </a:xfrm>
          <a:prstGeom prst="rect">
            <a:avLst/>
          </a:prstGeom>
          <a:noFill/>
          <a:ln>
            <a:noFill/>
          </a:ln>
        </p:spPr>
      </p:pic>
      <p:pic>
        <p:nvPicPr>
          <p:cNvPr id="328" name="Google Shape;328;p23"/>
          <p:cNvPicPr preferRelativeResize="0"/>
          <p:nvPr/>
        </p:nvPicPr>
        <p:blipFill rotWithShape="1">
          <a:blip r:embed="rId4">
            <a:alphaModFix/>
          </a:blip>
          <a:srcRect/>
          <a:stretch/>
        </p:blipFill>
        <p:spPr>
          <a:xfrm>
            <a:off x="524831" y="1708572"/>
            <a:ext cx="6186674" cy="1578225"/>
          </a:xfrm>
          <a:prstGeom prst="rect">
            <a:avLst/>
          </a:prstGeom>
          <a:noFill/>
          <a:ln>
            <a:noFill/>
          </a:ln>
        </p:spPr>
      </p:pic>
      <p:pic>
        <p:nvPicPr>
          <p:cNvPr id="329" name="Google Shape;329;p23"/>
          <p:cNvPicPr preferRelativeResize="0"/>
          <p:nvPr/>
        </p:nvPicPr>
        <p:blipFill rotWithShape="1">
          <a:blip r:embed="rId5">
            <a:alphaModFix/>
          </a:blip>
          <a:srcRect/>
          <a:stretch/>
        </p:blipFill>
        <p:spPr>
          <a:xfrm>
            <a:off x="524831" y="3445364"/>
            <a:ext cx="4077768" cy="1431018"/>
          </a:xfrm>
          <a:prstGeom prst="rect">
            <a:avLst/>
          </a:prstGeom>
          <a:noFill/>
          <a:ln>
            <a:noFill/>
          </a:ln>
        </p:spPr>
      </p:pic>
      <p:sp>
        <p:nvSpPr>
          <p:cNvPr id="330" name="Google Shape;330;p23"/>
          <p:cNvSpPr txBox="1"/>
          <p:nvPr/>
        </p:nvSpPr>
        <p:spPr>
          <a:xfrm>
            <a:off x="3233026" y="1001142"/>
            <a:ext cx="2531933"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Кількість днів у році</a:t>
            </a:r>
            <a:endParaRPr sz="1600" b="1" i="0" u="none" strike="noStrike" cap="none">
              <a:solidFill>
                <a:srgbClr val="FFF452"/>
              </a:solidFill>
              <a:latin typeface="Arial"/>
              <a:ea typeface="Arial"/>
              <a:cs typeface="Arial"/>
              <a:sym typeface="Arial"/>
            </a:endParaRPr>
          </a:p>
        </p:txBody>
      </p:sp>
      <p:pic>
        <p:nvPicPr>
          <p:cNvPr id="331" name="Google Shape;331;p23" descr="A picture containing text&#10;&#10;Description automatically generated"/>
          <p:cNvPicPr preferRelativeResize="0"/>
          <p:nvPr/>
        </p:nvPicPr>
        <p:blipFill rotWithShape="1">
          <a:blip r:embed="rId6">
            <a:alphaModFix/>
          </a:blip>
          <a:srcRect/>
          <a:stretch/>
        </p:blipFill>
        <p:spPr>
          <a:xfrm>
            <a:off x="3971367" y="407840"/>
            <a:ext cx="1155590" cy="3267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4"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37" name="Google Shape;337;p24"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38" name="Google Shape;338;p24"/>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339" name="Google Shape;339;p24" descr="ÐÐ¾Ð²âÑÐ·Ð°Ð½Ðµ Ð·Ð¾Ð±ÑÐ°Ð¶ÐµÐ½Ð½Ñ"/>
          <p:cNvPicPr preferRelativeResize="0"/>
          <p:nvPr/>
        </p:nvPicPr>
        <p:blipFill rotWithShape="1">
          <a:blip r:embed="rId3">
            <a:alphaModFix/>
          </a:blip>
          <a:srcRect/>
          <a:stretch/>
        </p:blipFill>
        <p:spPr>
          <a:xfrm>
            <a:off x="7373210" y="1622606"/>
            <a:ext cx="1535906" cy="1535907"/>
          </a:xfrm>
          <a:prstGeom prst="rect">
            <a:avLst/>
          </a:prstGeom>
          <a:noFill/>
          <a:ln>
            <a:noFill/>
          </a:ln>
        </p:spPr>
      </p:pic>
      <p:pic>
        <p:nvPicPr>
          <p:cNvPr id="340" name="Google Shape;340;p24"/>
          <p:cNvPicPr preferRelativeResize="0"/>
          <p:nvPr/>
        </p:nvPicPr>
        <p:blipFill rotWithShape="1">
          <a:blip r:embed="rId4">
            <a:alphaModFix/>
          </a:blip>
          <a:srcRect/>
          <a:stretch/>
        </p:blipFill>
        <p:spPr>
          <a:xfrm>
            <a:off x="424206" y="1568959"/>
            <a:ext cx="6699608" cy="1642074"/>
          </a:xfrm>
          <a:prstGeom prst="rect">
            <a:avLst/>
          </a:prstGeom>
          <a:noFill/>
          <a:ln>
            <a:noFill/>
          </a:ln>
        </p:spPr>
      </p:pic>
      <p:pic>
        <p:nvPicPr>
          <p:cNvPr id="341" name="Google Shape;341;p24"/>
          <p:cNvPicPr preferRelativeResize="0"/>
          <p:nvPr/>
        </p:nvPicPr>
        <p:blipFill rotWithShape="1">
          <a:blip r:embed="rId5">
            <a:alphaModFix/>
          </a:blip>
          <a:srcRect/>
          <a:stretch/>
        </p:blipFill>
        <p:spPr>
          <a:xfrm>
            <a:off x="459581" y="3507138"/>
            <a:ext cx="3614738" cy="1493044"/>
          </a:xfrm>
          <a:prstGeom prst="rect">
            <a:avLst/>
          </a:prstGeom>
          <a:noFill/>
          <a:ln>
            <a:noFill/>
          </a:ln>
        </p:spPr>
      </p:pic>
      <p:sp>
        <p:nvSpPr>
          <p:cNvPr id="342" name="Google Shape;342;p24"/>
          <p:cNvSpPr txBox="1"/>
          <p:nvPr/>
        </p:nvSpPr>
        <p:spPr>
          <a:xfrm>
            <a:off x="3517993" y="948500"/>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Високосний рік</a:t>
            </a:r>
            <a:endParaRPr sz="1600" b="1" i="0" u="none" strike="noStrike" cap="none">
              <a:solidFill>
                <a:srgbClr val="FFF452"/>
              </a:solidFill>
              <a:latin typeface="Arial"/>
              <a:ea typeface="Arial"/>
              <a:cs typeface="Arial"/>
              <a:sym typeface="Arial"/>
            </a:endParaRPr>
          </a:p>
        </p:txBody>
      </p:sp>
      <p:pic>
        <p:nvPicPr>
          <p:cNvPr id="343" name="Google Shape;343;p24" descr="A picture containing text&#10;&#10;Description automatically generated"/>
          <p:cNvPicPr preferRelativeResize="0"/>
          <p:nvPr/>
        </p:nvPicPr>
        <p:blipFill rotWithShape="1">
          <a:blip r:embed="rId6">
            <a:alphaModFix/>
          </a:blip>
          <a:srcRect/>
          <a:stretch/>
        </p:blipFill>
        <p:spPr>
          <a:xfrm>
            <a:off x="3971367" y="407840"/>
            <a:ext cx="1155590" cy="3267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25"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49" name="Google Shape;349;p25"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50" name="Google Shape;350;p25"/>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51" name="Google Shape;351;p25"/>
          <p:cNvSpPr/>
          <p:nvPr/>
        </p:nvSpPr>
        <p:spPr>
          <a:xfrm>
            <a:off x="459581" y="2113950"/>
            <a:ext cx="5156359" cy="915600"/>
          </a:xfrm>
          <a:prstGeom prst="rect">
            <a:avLst/>
          </a:prstGeom>
          <a:noFill/>
          <a:ln>
            <a:noFill/>
          </a:ln>
        </p:spPr>
        <p:txBody>
          <a:bodyPr spcFirstLastPara="1" wrap="square" lIns="68575" tIns="34275" rIns="68575" bIns="34275" anchor="t" anchorCtr="0">
            <a:noAutofit/>
          </a:bodyPr>
          <a:lstStyle/>
          <a:p>
            <a:pPr marL="266700" marR="0" lvl="0" indent="-260350" algn="l" rtl="0">
              <a:lnSpc>
                <a:spcPct val="100000"/>
              </a:lnSpc>
              <a:spcBef>
                <a:spcPts val="0"/>
              </a:spcBef>
              <a:spcAft>
                <a:spcPts val="0"/>
              </a:spcAft>
              <a:buClr>
                <a:srgbClr val="FFF452"/>
              </a:buClr>
              <a:buSzPts val="1500"/>
              <a:buFont typeface="Arial"/>
              <a:buChar char="•"/>
            </a:pPr>
            <a:r>
              <a:rPr lang="ru" sz="2000" b="1" i="0" u="none" strike="noStrike" cap="none">
                <a:solidFill>
                  <a:schemeClr val="lt1"/>
                </a:solidFill>
                <a:latin typeface="Arial"/>
                <a:ea typeface="Arial"/>
                <a:cs typeface="Arial"/>
                <a:sym typeface="Arial"/>
              </a:rPr>
              <a:t>Цей об’єкт містить time component.</a:t>
            </a:r>
            <a:endParaRPr sz="2000" b="1" i="0" u="none" strike="noStrike" cap="none">
              <a:solidFill>
                <a:schemeClr val="lt1"/>
              </a:solidFill>
              <a:latin typeface="Arial"/>
              <a:ea typeface="Arial"/>
              <a:cs typeface="Arial"/>
              <a:sym typeface="Arial"/>
            </a:endParaRPr>
          </a:p>
          <a:p>
            <a:pPr marL="266700" marR="0" lvl="0" indent="-260350" algn="l" rtl="0">
              <a:lnSpc>
                <a:spcPct val="100000"/>
              </a:lnSpc>
              <a:spcBef>
                <a:spcPts val="600"/>
              </a:spcBef>
              <a:spcAft>
                <a:spcPts val="0"/>
              </a:spcAft>
              <a:buClr>
                <a:srgbClr val="FFF452"/>
              </a:buClr>
              <a:buSzPts val="1500"/>
              <a:buFont typeface="Arial"/>
              <a:buChar char="•"/>
            </a:pPr>
            <a:r>
              <a:rPr lang="ru" sz="2000" b="1" i="0" u="none" strike="noStrike" cap="none">
                <a:solidFill>
                  <a:schemeClr val="lt1"/>
                </a:solidFill>
                <a:latin typeface="Arial"/>
                <a:ea typeface="Arial"/>
                <a:cs typeface="Arial"/>
                <a:sym typeface="Arial"/>
              </a:rPr>
              <a:t>Він складається  з годин, хвилин, секунд.</a:t>
            </a:r>
            <a:endParaRPr sz="2000" b="1" i="0" u="none" strike="noStrike" cap="none">
              <a:solidFill>
                <a:schemeClr val="lt1"/>
              </a:solidFill>
              <a:latin typeface="Arial"/>
              <a:ea typeface="Arial"/>
              <a:cs typeface="Arial"/>
              <a:sym typeface="Arial"/>
            </a:endParaRPr>
          </a:p>
          <a:p>
            <a:pPr marL="266700" marR="0" lvl="0" indent="-260350" algn="l" rtl="0">
              <a:lnSpc>
                <a:spcPct val="100000"/>
              </a:lnSpc>
              <a:spcBef>
                <a:spcPts val="600"/>
              </a:spcBef>
              <a:spcAft>
                <a:spcPts val="0"/>
              </a:spcAft>
              <a:buClr>
                <a:srgbClr val="FFF452"/>
              </a:buClr>
              <a:buSzPts val="1500"/>
              <a:buFont typeface="Arial"/>
              <a:buChar char="•"/>
            </a:pPr>
            <a:r>
              <a:rPr lang="ru" sz="2000" b="1" i="0" u="none" strike="noStrike" cap="none">
                <a:solidFill>
                  <a:schemeClr val="lt1"/>
                </a:solidFill>
                <a:latin typeface="Arial"/>
                <a:ea typeface="Arial"/>
                <a:cs typeface="Arial"/>
                <a:sym typeface="Arial"/>
              </a:rPr>
              <a:t>E.g. Який зараз час? “05:40 AM”</a:t>
            </a:r>
            <a:endParaRPr sz="2000" b="1" i="0" u="none" strike="noStrike" cap="none">
              <a:solidFill>
                <a:schemeClr val="lt1"/>
              </a:solidFill>
              <a:latin typeface="Arial"/>
              <a:ea typeface="Arial"/>
              <a:cs typeface="Arial"/>
              <a:sym typeface="Arial"/>
            </a:endParaRPr>
          </a:p>
        </p:txBody>
      </p:sp>
      <p:pic>
        <p:nvPicPr>
          <p:cNvPr id="352" name="Google Shape;352;p25" descr="ÐÐ¾Ð²âÑÐ·Ð°Ð½Ðµ Ð·Ð¾Ð±ÑÐ°Ð¶ÐµÐ½Ð½Ñ"/>
          <p:cNvPicPr preferRelativeResize="0"/>
          <p:nvPr/>
        </p:nvPicPr>
        <p:blipFill rotWithShape="1">
          <a:blip r:embed="rId3">
            <a:alphaModFix/>
          </a:blip>
          <a:srcRect/>
          <a:stretch/>
        </p:blipFill>
        <p:spPr>
          <a:xfrm>
            <a:off x="6384841" y="1934288"/>
            <a:ext cx="1757363" cy="1757364"/>
          </a:xfrm>
          <a:prstGeom prst="rect">
            <a:avLst/>
          </a:prstGeom>
          <a:noFill/>
          <a:ln>
            <a:noFill/>
          </a:ln>
        </p:spPr>
      </p:pic>
      <p:sp>
        <p:nvSpPr>
          <p:cNvPr id="353" name="Google Shape;353;p25"/>
          <p:cNvSpPr txBox="1"/>
          <p:nvPr/>
        </p:nvSpPr>
        <p:spPr>
          <a:xfrm>
            <a:off x="3517993" y="1143505"/>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Local Time</a:t>
            </a:r>
            <a:endParaRPr sz="1600" b="1" i="0" u="none" strike="noStrike" cap="none">
              <a:solidFill>
                <a:srgbClr val="FFF452"/>
              </a:solidFill>
              <a:latin typeface="Arial"/>
              <a:ea typeface="Arial"/>
              <a:cs typeface="Arial"/>
              <a:sym typeface="Arial"/>
            </a:endParaRPr>
          </a:p>
        </p:txBody>
      </p:sp>
      <p:pic>
        <p:nvPicPr>
          <p:cNvPr id="354" name="Google Shape;354;p25" descr="A picture containing text&#10;&#10;Description automatically generated"/>
          <p:cNvPicPr preferRelativeResize="0"/>
          <p:nvPr/>
        </p:nvPicPr>
        <p:blipFill rotWithShape="1">
          <a:blip r:embed="rId4">
            <a:alphaModFix/>
          </a:blip>
          <a:srcRect/>
          <a:stretch/>
        </p:blipFill>
        <p:spPr>
          <a:xfrm>
            <a:off x="3971367" y="407840"/>
            <a:ext cx="1155590" cy="3267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26"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60" name="Google Shape;360;p26"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61" name="Google Shape;361;p26"/>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362" name="Google Shape;362;p26" descr="ÐÐ¾Ð²âÑÐ·Ð°Ð½Ðµ Ð·Ð¾Ð±ÑÐ°Ð¶ÐµÐ½Ð½Ñ"/>
          <p:cNvPicPr preferRelativeResize="0"/>
          <p:nvPr/>
        </p:nvPicPr>
        <p:blipFill rotWithShape="1">
          <a:blip r:embed="rId3">
            <a:alphaModFix/>
          </a:blip>
          <a:srcRect/>
          <a:stretch/>
        </p:blipFill>
        <p:spPr>
          <a:xfrm>
            <a:off x="5922334" y="1663040"/>
            <a:ext cx="1773387" cy="1650206"/>
          </a:xfrm>
          <a:prstGeom prst="rect">
            <a:avLst/>
          </a:prstGeom>
          <a:noFill/>
          <a:ln>
            <a:noFill/>
          </a:ln>
        </p:spPr>
      </p:pic>
      <p:pic>
        <p:nvPicPr>
          <p:cNvPr id="363" name="Google Shape;363;p26"/>
          <p:cNvPicPr preferRelativeResize="0"/>
          <p:nvPr/>
        </p:nvPicPr>
        <p:blipFill rotWithShape="1">
          <a:blip r:embed="rId4">
            <a:alphaModFix/>
          </a:blip>
          <a:srcRect/>
          <a:stretch/>
        </p:blipFill>
        <p:spPr>
          <a:xfrm>
            <a:off x="1560605" y="1674889"/>
            <a:ext cx="3914775" cy="1650206"/>
          </a:xfrm>
          <a:prstGeom prst="rect">
            <a:avLst/>
          </a:prstGeom>
          <a:noFill/>
          <a:ln>
            <a:noFill/>
          </a:ln>
        </p:spPr>
      </p:pic>
      <p:pic>
        <p:nvPicPr>
          <p:cNvPr id="364" name="Google Shape;364;p26"/>
          <p:cNvPicPr preferRelativeResize="0"/>
          <p:nvPr/>
        </p:nvPicPr>
        <p:blipFill rotWithShape="1">
          <a:blip r:embed="rId5">
            <a:alphaModFix/>
          </a:blip>
          <a:srcRect/>
          <a:stretch/>
        </p:blipFill>
        <p:spPr>
          <a:xfrm>
            <a:off x="1560605" y="3480460"/>
            <a:ext cx="3324319" cy="1255200"/>
          </a:xfrm>
          <a:prstGeom prst="rect">
            <a:avLst/>
          </a:prstGeom>
          <a:noFill/>
          <a:ln>
            <a:noFill/>
          </a:ln>
        </p:spPr>
      </p:pic>
      <p:sp>
        <p:nvSpPr>
          <p:cNvPr id="365" name="Google Shape;365;p26"/>
          <p:cNvSpPr txBox="1"/>
          <p:nvPr/>
        </p:nvSpPr>
        <p:spPr>
          <a:xfrm>
            <a:off x="3517993" y="1007446"/>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Який зараз час?</a:t>
            </a:r>
            <a:endParaRPr sz="1600" b="1" i="0" u="none" strike="noStrike" cap="none">
              <a:solidFill>
                <a:srgbClr val="FFF452"/>
              </a:solidFill>
              <a:latin typeface="Arial"/>
              <a:ea typeface="Arial"/>
              <a:cs typeface="Arial"/>
              <a:sym typeface="Arial"/>
            </a:endParaRPr>
          </a:p>
        </p:txBody>
      </p:sp>
      <p:pic>
        <p:nvPicPr>
          <p:cNvPr id="366" name="Google Shape;366;p26" descr="A picture containing text&#10;&#10;Description automatically generated"/>
          <p:cNvPicPr preferRelativeResize="0"/>
          <p:nvPr/>
        </p:nvPicPr>
        <p:blipFill rotWithShape="1">
          <a:blip r:embed="rId6">
            <a:alphaModFix/>
          </a:blip>
          <a:srcRect/>
          <a:stretch/>
        </p:blipFill>
        <p:spPr>
          <a:xfrm>
            <a:off x="3971367" y="407840"/>
            <a:ext cx="1155590" cy="32670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7"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72" name="Google Shape;372;p27"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373" name="Google Shape;373;p27" descr="ÐÐ¾Ð²âÑÐ·Ð°Ð½Ðµ Ð·Ð¾Ð±ÑÐ°Ð¶ÐµÐ½Ð½Ñ"/>
          <p:cNvPicPr preferRelativeResize="0"/>
          <p:nvPr/>
        </p:nvPicPr>
        <p:blipFill rotWithShape="1">
          <a:blip r:embed="rId3">
            <a:alphaModFix/>
          </a:blip>
          <a:srcRect/>
          <a:stretch/>
        </p:blipFill>
        <p:spPr>
          <a:xfrm>
            <a:off x="6453964" y="1721090"/>
            <a:ext cx="1710514" cy="1566343"/>
          </a:xfrm>
          <a:prstGeom prst="rect">
            <a:avLst/>
          </a:prstGeom>
          <a:noFill/>
          <a:ln>
            <a:noFill/>
          </a:ln>
        </p:spPr>
      </p:pic>
      <p:pic>
        <p:nvPicPr>
          <p:cNvPr id="374" name="Google Shape;374;p27"/>
          <p:cNvPicPr preferRelativeResize="0"/>
          <p:nvPr/>
        </p:nvPicPr>
        <p:blipFill rotWithShape="1">
          <a:blip r:embed="rId4">
            <a:alphaModFix/>
          </a:blip>
          <a:srcRect/>
          <a:stretch/>
        </p:blipFill>
        <p:spPr>
          <a:xfrm>
            <a:off x="1155295" y="3487943"/>
            <a:ext cx="3723749" cy="1353075"/>
          </a:xfrm>
          <a:prstGeom prst="rect">
            <a:avLst/>
          </a:prstGeom>
          <a:noFill/>
          <a:ln>
            <a:noFill/>
          </a:ln>
        </p:spPr>
      </p:pic>
      <p:pic>
        <p:nvPicPr>
          <p:cNvPr id="375" name="Google Shape;375;p27"/>
          <p:cNvPicPr preferRelativeResize="0"/>
          <p:nvPr/>
        </p:nvPicPr>
        <p:blipFill rotWithShape="1">
          <a:blip r:embed="rId5">
            <a:alphaModFix/>
          </a:blip>
          <a:srcRect/>
          <a:stretch/>
        </p:blipFill>
        <p:spPr>
          <a:xfrm>
            <a:off x="1155295" y="1721090"/>
            <a:ext cx="5096650" cy="1566343"/>
          </a:xfrm>
          <a:prstGeom prst="rect">
            <a:avLst/>
          </a:prstGeom>
          <a:noFill/>
          <a:ln>
            <a:noFill/>
          </a:ln>
        </p:spPr>
      </p:pic>
      <p:sp>
        <p:nvSpPr>
          <p:cNvPr id="376" name="Google Shape;376;p27"/>
          <p:cNvSpPr txBox="1"/>
          <p:nvPr/>
        </p:nvSpPr>
        <p:spPr>
          <a:xfrm>
            <a:off x="3568162" y="979019"/>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Додати годину</a:t>
            </a:r>
            <a:endParaRPr sz="1600" b="1" i="0" u="none" strike="noStrike" cap="none">
              <a:solidFill>
                <a:srgbClr val="FFF452"/>
              </a:solidFill>
              <a:latin typeface="Arial"/>
              <a:ea typeface="Arial"/>
              <a:cs typeface="Arial"/>
              <a:sym typeface="Arial"/>
            </a:endParaRPr>
          </a:p>
        </p:txBody>
      </p:sp>
      <p:pic>
        <p:nvPicPr>
          <p:cNvPr id="377" name="Google Shape;377;p27" descr="A picture containing text&#10;&#10;Description automatically generated"/>
          <p:cNvPicPr preferRelativeResize="0"/>
          <p:nvPr/>
        </p:nvPicPr>
        <p:blipFill rotWithShape="1">
          <a:blip r:embed="rId6">
            <a:alphaModFix/>
          </a:blip>
          <a:srcRect/>
          <a:stretch/>
        </p:blipFill>
        <p:spPr>
          <a:xfrm>
            <a:off x="3971367" y="407840"/>
            <a:ext cx="1155590" cy="3267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28"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83" name="Google Shape;383;p28"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84" name="Google Shape;384;p28"/>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385" name="Google Shape;385;p28" descr="ÐÐ¾Ð²âÑÐ·Ð°Ð½Ðµ Ð·Ð¾Ð±ÑÐ°Ð¶ÐµÐ½Ð½Ñ"/>
          <p:cNvPicPr preferRelativeResize="0"/>
          <p:nvPr/>
        </p:nvPicPr>
        <p:blipFill rotWithShape="1">
          <a:blip r:embed="rId3">
            <a:alphaModFix/>
          </a:blip>
          <a:srcRect/>
          <a:stretch/>
        </p:blipFill>
        <p:spPr>
          <a:xfrm>
            <a:off x="6392290" y="1743911"/>
            <a:ext cx="1757363" cy="1558490"/>
          </a:xfrm>
          <a:prstGeom prst="rect">
            <a:avLst/>
          </a:prstGeom>
          <a:noFill/>
          <a:ln>
            <a:noFill/>
          </a:ln>
        </p:spPr>
      </p:pic>
      <p:pic>
        <p:nvPicPr>
          <p:cNvPr id="386" name="Google Shape;386;p28"/>
          <p:cNvPicPr preferRelativeResize="0"/>
          <p:nvPr/>
        </p:nvPicPr>
        <p:blipFill rotWithShape="1">
          <a:blip r:embed="rId4">
            <a:alphaModFix/>
          </a:blip>
          <a:srcRect/>
          <a:stretch/>
        </p:blipFill>
        <p:spPr>
          <a:xfrm>
            <a:off x="1238004" y="1743911"/>
            <a:ext cx="4913854" cy="1558490"/>
          </a:xfrm>
          <a:prstGeom prst="rect">
            <a:avLst/>
          </a:prstGeom>
          <a:noFill/>
          <a:ln>
            <a:noFill/>
          </a:ln>
        </p:spPr>
      </p:pic>
      <p:pic>
        <p:nvPicPr>
          <p:cNvPr id="387" name="Google Shape;387;p28"/>
          <p:cNvPicPr preferRelativeResize="0"/>
          <p:nvPr/>
        </p:nvPicPr>
        <p:blipFill rotWithShape="1">
          <a:blip r:embed="rId5">
            <a:alphaModFix/>
          </a:blip>
          <a:srcRect/>
          <a:stretch/>
        </p:blipFill>
        <p:spPr>
          <a:xfrm>
            <a:off x="1238004" y="3451257"/>
            <a:ext cx="3155419" cy="1168256"/>
          </a:xfrm>
          <a:prstGeom prst="rect">
            <a:avLst/>
          </a:prstGeom>
          <a:noFill/>
          <a:ln>
            <a:noFill/>
          </a:ln>
        </p:spPr>
      </p:pic>
      <p:sp>
        <p:nvSpPr>
          <p:cNvPr id="388" name="Google Shape;388;p28"/>
          <p:cNvSpPr txBox="1"/>
          <p:nvPr/>
        </p:nvSpPr>
        <p:spPr>
          <a:xfrm>
            <a:off x="3517993" y="1004833"/>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Лише хвилини</a:t>
            </a:r>
            <a:endParaRPr sz="1600" b="1" i="0" u="none" strike="noStrike" cap="none">
              <a:solidFill>
                <a:srgbClr val="FFF452"/>
              </a:solidFill>
              <a:latin typeface="Arial"/>
              <a:ea typeface="Arial"/>
              <a:cs typeface="Arial"/>
              <a:sym typeface="Arial"/>
            </a:endParaRPr>
          </a:p>
        </p:txBody>
      </p:sp>
      <p:pic>
        <p:nvPicPr>
          <p:cNvPr id="389" name="Google Shape;389;p28" descr="A picture containing text&#10;&#10;Description automatically generated"/>
          <p:cNvPicPr preferRelativeResize="0"/>
          <p:nvPr/>
        </p:nvPicPr>
        <p:blipFill rotWithShape="1">
          <a:blip r:embed="rId6">
            <a:alphaModFix/>
          </a:blip>
          <a:srcRect/>
          <a:stretch/>
        </p:blipFill>
        <p:spPr>
          <a:xfrm>
            <a:off x="3971367" y="407840"/>
            <a:ext cx="1155590" cy="3267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9"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95" name="Google Shape;395;p29"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96" name="Google Shape;396;p29"/>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97" name="Google Shape;397;p29"/>
          <p:cNvSpPr/>
          <p:nvPr/>
        </p:nvSpPr>
        <p:spPr>
          <a:xfrm>
            <a:off x="1985453" y="1923272"/>
            <a:ext cx="6599100" cy="607800"/>
          </a:xfrm>
          <a:prstGeom prst="rect">
            <a:avLst/>
          </a:prstGeom>
          <a:noFill/>
          <a:ln>
            <a:noFill/>
          </a:ln>
        </p:spPr>
        <p:txBody>
          <a:bodyPr spcFirstLastPara="1" wrap="square" lIns="68575" tIns="34275" rIns="68575" bIns="34275" anchor="t" anchorCtr="0">
            <a:noAutofit/>
          </a:bodyPr>
          <a:lstStyle/>
          <a:p>
            <a:pPr marL="266700" marR="1168400" lvl="0" indent="-260350" algn="l" rtl="0">
              <a:lnSpc>
                <a:spcPct val="100000"/>
              </a:lnSpc>
              <a:spcBef>
                <a:spcPts val="0"/>
              </a:spcBef>
              <a:spcAft>
                <a:spcPts val="0"/>
              </a:spcAft>
              <a:buClr>
                <a:srgbClr val="FFF452"/>
              </a:buClr>
              <a:buSzPts val="1500"/>
              <a:buFont typeface="Arial"/>
              <a:buChar char="•"/>
            </a:pPr>
            <a:r>
              <a:rPr lang="ru" sz="1600" b="1" i="0" u="none" strike="noStrike" cap="none">
                <a:solidFill>
                  <a:schemeClr val="lt1"/>
                </a:solidFill>
                <a:latin typeface="Arial"/>
                <a:ea typeface="Arial"/>
                <a:cs typeface="Arial"/>
                <a:sym typeface="Arial"/>
              </a:rPr>
              <a:t>Цей об’єкт містить date і time  компоненти.</a:t>
            </a:r>
            <a:endParaRPr sz="1600" b="1" i="0" u="none" strike="noStrike" cap="none">
              <a:solidFill>
                <a:schemeClr val="lt1"/>
              </a:solidFill>
              <a:latin typeface="Arial"/>
              <a:ea typeface="Arial"/>
              <a:cs typeface="Arial"/>
              <a:sym typeface="Arial"/>
            </a:endParaRPr>
          </a:p>
          <a:p>
            <a:pPr marL="266700" marR="0" lvl="0" indent="-260350" algn="l" rtl="0">
              <a:lnSpc>
                <a:spcPct val="100000"/>
              </a:lnSpc>
              <a:spcBef>
                <a:spcPts val="600"/>
              </a:spcBef>
              <a:spcAft>
                <a:spcPts val="0"/>
              </a:spcAft>
              <a:buClr>
                <a:srgbClr val="FFF452"/>
              </a:buClr>
              <a:buSzPts val="1500"/>
              <a:buFont typeface="Arial"/>
              <a:buChar char="•"/>
            </a:pPr>
            <a:r>
              <a:rPr lang="ru" sz="1600" b="1" i="0" u="none" strike="noStrike" cap="none">
                <a:solidFill>
                  <a:schemeClr val="lt1"/>
                </a:solidFill>
                <a:latin typeface="Arial"/>
                <a:ea typeface="Arial"/>
                <a:cs typeface="Arial"/>
                <a:sym typeface="Arial"/>
              </a:rPr>
              <a:t>Він складається  з year, month, day, hour, minute  і second.</a:t>
            </a:r>
            <a:endParaRPr sz="1600" b="1" i="0" u="none" strike="noStrike" cap="none">
              <a:solidFill>
                <a:schemeClr val="lt1"/>
              </a:solidFill>
              <a:latin typeface="Arial"/>
              <a:ea typeface="Arial"/>
              <a:cs typeface="Arial"/>
              <a:sym typeface="Arial"/>
            </a:endParaRPr>
          </a:p>
        </p:txBody>
      </p:sp>
      <p:sp>
        <p:nvSpPr>
          <p:cNvPr id="398" name="Google Shape;398;p29"/>
          <p:cNvSpPr/>
          <p:nvPr/>
        </p:nvSpPr>
        <p:spPr>
          <a:xfrm>
            <a:off x="3098893" y="2904339"/>
            <a:ext cx="2800200" cy="18528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99" name="Google Shape;399;p29"/>
          <p:cNvSpPr txBox="1"/>
          <p:nvPr/>
        </p:nvSpPr>
        <p:spPr>
          <a:xfrm>
            <a:off x="3517993" y="1143505"/>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LocalDate Time</a:t>
            </a:r>
            <a:endParaRPr sz="1600" b="1" i="0" u="none" strike="noStrike" cap="none">
              <a:solidFill>
                <a:srgbClr val="FFF452"/>
              </a:solidFill>
              <a:latin typeface="Arial"/>
              <a:ea typeface="Arial"/>
              <a:cs typeface="Arial"/>
              <a:sym typeface="Arial"/>
            </a:endParaRPr>
          </a:p>
        </p:txBody>
      </p:sp>
      <p:pic>
        <p:nvPicPr>
          <p:cNvPr id="400" name="Google Shape;400;p29" descr="A picture containing text&#10;&#10;Description automatically generated"/>
          <p:cNvPicPr preferRelativeResize="0"/>
          <p:nvPr/>
        </p:nvPicPr>
        <p:blipFill rotWithShape="1">
          <a:blip r:embed="rId4">
            <a:alphaModFix/>
          </a:blip>
          <a:srcRect/>
          <a:stretch/>
        </p:blipFill>
        <p:spPr>
          <a:xfrm>
            <a:off x="3971367" y="407840"/>
            <a:ext cx="1155590" cy="3267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0"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06" name="Google Shape;406;p30"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07" name="Google Shape;407;p30"/>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08" name="Google Shape;408;p30"/>
          <p:cNvSpPr txBox="1"/>
          <p:nvPr/>
        </p:nvSpPr>
        <p:spPr>
          <a:xfrm>
            <a:off x="2035713" y="1943850"/>
            <a:ext cx="5215691" cy="1255800"/>
          </a:xfrm>
          <a:prstGeom prst="rect">
            <a:avLst/>
          </a:prstGeom>
          <a:noFill/>
          <a:ln>
            <a:noFill/>
          </a:ln>
        </p:spPr>
        <p:txBody>
          <a:bodyPr spcFirstLastPara="1" wrap="square" lIns="0" tIns="9050" rIns="0" bIns="0" anchor="ctr" anchorCtr="0">
            <a:noAutofit/>
          </a:bodyPr>
          <a:lstStyle/>
          <a:p>
            <a:pPr marL="12700" marR="0" lvl="0" indent="0" algn="ctr" rtl="0">
              <a:lnSpc>
                <a:spcPct val="100000"/>
              </a:lnSpc>
              <a:spcBef>
                <a:spcPts val="0"/>
              </a:spcBef>
              <a:spcAft>
                <a:spcPts val="0"/>
              </a:spcAft>
              <a:buClr>
                <a:schemeClr val="dk1"/>
              </a:buClr>
              <a:buSzPts val="2700"/>
              <a:buFont typeface="Calibri"/>
              <a:buNone/>
            </a:pPr>
            <a:r>
              <a:rPr lang="ru" sz="2300" b="1" i="0" u="none" strike="noStrike" cap="none">
                <a:solidFill>
                  <a:schemeClr val="lt1"/>
                </a:solidFill>
                <a:latin typeface="Arial"/>
                <a:ea typeface="Arial"/>
                <a:cs typeface="Arial"/>
                <a:sym typeface="Arial"/>
              </a:rPr>
              <a:t>LocalDate, LocalTime і LocalDateTime </a:t>
            </a:r>
            <a:r>
              <a:rPr lang="ru" sz="2300" b="0" i="0" u="none" strike="noStrike" cap="none">
                <a:solidFill>
                  <a:schemeClr val="lt1"/>
                </a:solidFill>
                <a:latin typeface="Arial"/>
                <a:ea typeface="Arial"/>
                <a:cs typeface="Arial"/>
                <a:sym typeface="Arial"/>
              </a:rPr>
              <a:t>не містять інормації про time-zone. </a:t>
            </a:r>
            <a:endParaRPr/>
          </a:p>
          <a:p>
            <a:pPr marL="12700" marR="0" lvl="0" indent="0" algn="ctr" rtl="0">
              <a:lnSpc>
                <a:spcPct val="100000"/>
              </a:lnSpc>
              <a:spcBef>
                <a:spcPts val="0"/>
              </a:spcBef>
              <a:spcAft>
                <a:spcPts val="0"/>
              </a:spcAft>
              <a:buClr>
                <a:schemeClr val="dk1"/>
              </a:buClr>
              <a:buSzPts val="2700"/>
              <a:buFont typeface="Calibri"/>
              <a:buNone/>
            </a:pPr>
            <a:r>
              <a:rPr lang="ru" sz="2300" b="0" i="0" u="none" strike="noStrike" cap="none">
                <a:solidFill>
                  <a:schemeClr val="lt1"/>
                </a:solidFill>
                <a:latin typeface="Arial"/>
                <a:ea typeface="Arial"/>
                <a:cs typeface="Arial"/>
                <a:sym typeface="Arial"/>
              </a:rPr>
              <a:t>Так як ‘Local’.</a:t>
            </a:r>
            <a:endParaRPr sz="2300" b="0" i="0" u="none" strike="noStrike" cap="none">
              <a:solidFill>
                <a:schemeClr val="lt1"/>
              </a:solidFill>
              <a:latin typeface="Arial"/>
              <a:ea typeface="Arial"/>
              <a:cs typeface="Arial"/>
              <a:sym typeface="Arial"/>
            </a:endParaRPr>
          </a:p>
        </p:txBody>
      </p:sp>
      <p:sp>
        <p:nvSpPr>
          <p:cNvPr id="409" name="Google Shape;409;p30"/>
          <p:cNvSpPr/>
          <p:nvPr/>
        </p:nvSpPr>
        <p:spPr>
          <a:xfrm>
            <a:off x="3817687" y="3593496"/>
            <a:ext cx="1508626" cy="130241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10" name="Google Shape;410;p30"/>
          <p:cNvSpPr txBox="1"/>
          <p:nvPr/>
        </p:nvSpPr>
        <p:spPr>
          <a:xfrm>
            <a:off x="3517993" y="1143505"/>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LocalDate Time</a:t>
            </a:r>
            <a:endParaRPr sz="1600" b="1" i="0" u="none" strike="noStrike" cap="none">
              <a:solidFill>
                <a:srgbClr val="FFF452"/>
              </a:solidFill>
              <a:latin typeface="Arial"/>
              <a:ea typeface="Arial"/>
              <a:cs typeface="Arial"/>
              <a:sym typeface="Arial"/>
            </a:endParaRPr>
          </a:p>
        </p:txBody>
      </p:sp>
      <p:pic>
        <p:nvPicPr>
          <p:cNvPr id="411" name="Google Shape;411;p30" descr="A picture containing text&#10;&#10;Description automatically generated"/>
          <p:cNvPicPr preferRelativeResize="0"/>
          <p:nvPr/>
        </p:nvPicPr>
        <p:blipFill rotWithShape="1">
          <a:blip r:embed="rId4">
            <a:alphaModFix/>
          </a:blip>
          <a:srcRect/>
          <a:stretch/>
        </p:blipFill>
        <p:spPr>
          <a:xfrm>
            <a:off x="3971367" y="407840"/>
            <a:ext cx="1155590" cy="3267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3"/>
          <p:cNvSpPr/>
          <p:nvPr/>
        </p:nvSpPr>
        <p:spPr>
          <a:xfrm>
            <a:off x="862657" y="1113623"/>
            <a:ext cx="7623544" cy="525304"/>
          </a:xfrm>
          <a:prstGeom prst="rect">
            <a:avLst/>
          </a:prstGeom>
          <a:solidFill>
            <a:schemeClr val="lt1"/>
          </a:solidFill>
          <a:ln w="12700" cap="flat" cmpd="sng">
            <a:solidFill>
              <a:srgbClr val="FFF4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77" name="Google Shape;77;p3"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8" name="Google Shape;78;p3"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9" name="Google Shape;79;p3"/>
          <p:cNvSpPr/>
          <p:nvPr/>
        </p:nvSpPr>
        <p:spPr>
          <a:xfrm>
            <a:off x="4572000" y="1507308"/>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80" name="Google Shape;80;p3"/>
          <p:cNvSpPr/>
          <p:nvPr/>
        </p:nvSpPr>
        <p:spPr>
          <a:xfrm>
            <a:off x="862657" y="1155216"/>
            <a:ext cx="7779900" cy="198496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ru" sz="1100" b="1" i="0" u="none" strike="noStrike" cap="none" dirty="0">
                <a:solidFill>
                  <a:srgbClr val="151F33"/>
                </a:solidFill>
                <a:highlight>
                  <a:srgbClr val="FFFFFF"/>
                </a:highlight>
                <a:latin typeface="Arial"/>
                <a:ea typeface="Arial"/>
                <a:cs typeface="Arial"/>
                <a:sym typeface="Arial"/>
              </a:rPr>
              <a:t>Анотацій в Java, є свого роду мітками в коді, що описують метадані для функції / класу / пакета. Наприклад, всім відома Анотація @Override, що позначає, що ми збираємося перевизначити метод батьківського класу. </a:t>
            </a:r>
            <a:endParaRPr sz="1100" b="1" i="0" u="none" strike="noStrike" cap="none" dirty="0">
              <a:solidFill>
                <a:srgbClr val="151F33"/>
              </a:solidFill>
              <a:highlight>
                <a:srgbClr val="FFFFFF"/>
              </a:highlight>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1" i="0" u="none" strike="noStrike" cap="none" dirty="0">
              <a:solidFill>
                <a:srgbClr val="151F33"/>
              </a:solidFill>
              <a:highlight>
                <a:srgbClr val="FFFFFF"/>
              </a:highlight>
              <a:latin typeface="Arial"/>
              <a:ea typeface="Arial"/>
              <a:cs typeface="Arial"/>
              <a:sym typeface="Arial"/>
            </a:endParaRPr>
          </a:p>
          <a:p>
            <a:pPr marL="215900" marR="0" lvl="0" indent="-215900" algn="l" rtl="0">
              <a:lnSpc>
                <a:spcPct val="100000"/>
              </a:lnSpc>
              <a:spcBef>
                <a:spcPts val="0"/>
              </a:spcBef>
              <a:spcAft>
                <a:spcPts val="0"/>
              </a:spcAft>
              <a:buClr>
                <a:srgbClr val="FFF452"/>
              </a:buClr>
              <a:buSzPts val="1440"/>
              <a:buFont typeface="Georgia"/>
              <a:buChar char="•"/>
            </a:pPr>
            <a:r>
              <a:rPr lang="ru" sz="1200" b="1" i="0" u="none" strike="noStrike" cap="none" dirty="0">
                <a:solidFill>
                  <a:schemeClr val="lt1"/>
                </a:solidFill>
                <a:latin typeface="Arial"/>
                <a:ea typeface="Arial"/>
                <a:cs typeface="Arial"/>
                <a:sym typeface="Arial"/>
              </a:rPr>
              <a:t>Введено в Java 1.5</a:t>
            </a:r>
            <a:endParaRPr sz="1200" b="1" i="0" u="none" strike="noStrike" cap="none" dirty="0">
              <a:solidFill>
                <a:schemeClr val="lt1"/>
              </a:solidFill>
              <a:latin typeface="Arial"/>
              <a:ea typeface="Arial"/>
              <a:cs typeface="Arial"/>
              <a:sym typeface="Arial"/>
            </a:endParaRPr>
          </a:p>
          <a:p>
            <a:pPr marL="215900" marR="0" lvl="0" indent="-215900" algn="l" rtl="0">
              <a:lnSpc>
                <a:spcPct val="100000"/>
              </a:lnSpc>
              <a:spcBef>
                <a:spcPts val="0"/>
              </a:spcBef>
              <a:spcAft>
                <a:spcPts val="0"/>
              </a:spcAft>
              <a:buClr>
                <a:srgbClr val="FFF452"/>
              </a:buClr>
              <a:buSzPts val="1440"/>
              <a:buFont typeface="Georgia"/>
              <a:buChar char="•"/>
            </a:pPr>
            <a:r>
              <a:rPr lang="ru" sz="1200" b="1" i="0" u="none" strike="noStrike" cap="none" dirty="0">
                <a:solidFill>
                  <a:schemeClr val="lt1"/>
                </a:solidFill>
                <a:latin typeface="Arial"/>
                <a:ea typeface="Arial"/>
                <a:cs typeface="Arial"/>
                <a:sym typeface="Arial"/>
              </a:rPr>
              <a:t>Можливість декларувати метадані над полями, конструкторами, методами, класами.</a:t>
            </a:r>
            <a:endParaRPr sz="1200" b="1" i="0" u="none" strike="noStrike" cap="none" dirty="0">
              <a:solidFill>
                <a:schemeClr val="lt1"/>
              </a:solidFill>
              <a:latin typeface="Arial"/>
              <a:ea typeface="Arial"/>
              <a:cs typeface="Arial"/>
              <a:sym typeface="Arial"/>
            </a:endParaRPr>
          </a:p>
          <a:p>
            <a:pPr marL="215900" marR="0" lvl="0" indent="-215900" algn="l" rtl="0">
              <a:lnSpc>
                <a:spcPct val="100000"/>
              </a:lnSpc>
              <a:spcBef>
                <a:spcPts val="0"/>
              </a:spcBef>
              <a:spcAft>
                <a:spcPts val="0"/>
              </a:spcAft>
              <a:buClr>
                <a:srgbClr val="FFF452"/>
              </a:buClr>
              <a:buSzPts val="1440"/>
              <a:buFont typeface="Georgia"/>
              <a:buChar char="•"/>
            </a:pPr>
            <a:r>
              <a:rPr lang="ru" sz="1200" b="1" i="0" u="none" strike="noStrike" cap="none" dirty="0">
                <a:solidFill>
                  <a:schemeClr val="lt1"/>
                </a:solidFill>
                <a:latin typeface="Arial"/>
                <a:ea typeface="Arial"/>
                <a:cs typeface="Arial"/>
                <a:sym typeface="Arial"/>
              </a:rPr>
              <a:t>Java має корисні анотації :</a:t>
            </a:r>
            <a:endParaRPr sz="1200" b="1" i="0" u="none" strike="noStrike" cap="none" dirty="0">
              <a:solidFill>
                <a:schemeClr val="lt1"/>
              </a:solidFill>
              <a:latin typeface="Arial"/>
              <a:ea typeface="Arial"/>
              <a:cs typeface="Arial"/>
              <a:sym typeface="Arial"/>
            </a:endParaRPr>
          </a:p>
          <a:p>
            <a:pPr marL="34290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Georgia"/>
              <a:ea typeface="Georgia"/>
              <a:cs typeface="Georgia"/>
              <a:sym typeface="Georgia"/>
            </a:endParaRPr>
          </a:p>
          <a:p>
            <a:pPr marL="0" marR="0" lvl="1" indent="0" algn="l" rtl="0">
              <a:lnSpc>
                <a:spcPct val="100000"/>
              </a:lnSpc>
              <a:spcBef>
                <a:spcPts val="0"/>
              </a:spcBef>
              <a:spcAft>
                <a:spcPts val="0"/>
              </a:spcAft>
              <a:buClr>
                <a:srgbClr val="000000"/>
              </a:buClr>
              <a:buSzPts val="1100"/>
              <a:buFont typeface="Arial"/>
              <a:buNone/>
            </a:pPr>
            <a:r>
              <a:rPr lang="ru" sz="1100" b="0" i="0" u="none" strike="noStrike" cap="none" dirty="0">
                <a:solidFill>
                  <a:srgbClr val="000000"/>
                </a:solidFill>
                <a:latin typeface="Georgia"/>
                <a:ea typeface="Georgia"/>
                <a:cs typeface="Georgia"/>
                <a:sym typeface="Georgia"/>
              </a:rPr>
              <a:t>	</a:t>
            </a:r>
            <a:r>
              <a:rPr lang="ru" sz="800" b="0" i="1" u="none" strike="noStrike" cap="none" dirty="0">
                <a:solidFill>
                  <a:srgbClr val="FFF452"/>
                </a:solidFill>
                <a:latin typeface="Georgia"/>
                <a:ea typeface="Georgia"/>
                <a:cs typeface="Georgia"/>
                <a:sym typeface="Georgia"/>
              </a:rPr>
              <a:t>- </a:t>
            </a:r>
            <a:r>
              <a:rPr lang="ru" sz="1200" b="1" i="1" u="none" strike="noStrike" cap="none" dirty="0">
                <a:solidFill>
                  <a:srgbClr val="FFF452"/>
                </a:solidFill>
                <a:latin typeface="Georgia"/>
                <a:ea typeface="Georgia"/>
                <a:cs typeface="Georgia"/>
                <a:sym typeface="Georgia"/>
              </a:rPr>
              <a:t>java.lang.Override</a:t>
            </a:r>
            <a:endParaRPr sz="1200" b="1" i="1" u="none" strike="noStrike" cap="none" dirty="0">
              <a:solidFill>
                <a:srgbClr val="FFF452"/>
              </a:solidFill>
              <a:latin typeface="Georgia"/>
              <a:ea typeface="Georgia"/>
              <a:cs typeface="Georgia"/>
              <a:sym typeface="Georgia"/>
            </a:endParaRPr>
          </a:p>
          <a:p>
            <a:pPr marL="0" marR="0" lvl="1" indent="0" algn="l" rtl="0">
              <a:lnSpc>
                <a:spcPct val="100000"/>
              </a:lnSpc>
              <a:spcBef>
                <a:spcPts val="0"/>
              </a:spcBef>
              <a:spcAft>
                <a:spcPts val="0"/>
              </a:spcAft>
              <a:buClr>
                <a:srgbClr val="000000"/>
              </a:buClr>
              <a:buSzPts val="1200"/>
              <a:buFont typeface="Arial"/>
              <a:buNone/>
            </a:pPr>
            <a:r>
              <a:rPr lang="ru" sz="1200" b="0" i="0" u="none" strike="noStrike" cap="none" dirty="0">
                <a:solidFill>
                  <a:srgbClr val="FFF452"/>
                </a:solidFill>
                <a:latin typeface="Georgia"/>
                <a:ea typeface="Georgia"/>
                <a:cs typeface="Georgia"/>
                <a:sym typeface="Georgia"/>
              </a:rPr>
              <a:t>	</a:t>
            </a:r>
            <a:r>
              <a:rPr lang="ru" sz="1200" b="1" i="1" u="none" strike="noStrike" cap="none" dirty="0">
                <a:solidFill>
                  <a:srgbClr val="FFF452"/>
                </a:solidFill>
                <a:latin typeface="Georgia"/>
                <a:ea typeface="Georgia"/>
                <a:cs typeface="Georgia"/>
                <a:sym typeface="Georgia"/>
              </a:rPr>
              <a:t>-java.lang.Deprecated</a:t>
            </a:r>
            <a:endParaRPr sz="1200" b="1" i="1" u="none" strike="noStrike" cap="none" dirty="0">
              <a:solidFill>
                <a:srgbClr val="FFF452"/>
              </a:solidFill>
              <a:latin typeface="Georgia"/>
              <a:ea typeface="Georgia"/>
              <a:cs typeface="Georgia"/>
              <a:sym typeface="Georgia"/>
            </a:endParaRPr>
          </a:p>
        </p:txBody>
      </p:sp>
      <p:pic>
        <p:nvPicPr>
          <p:cNvPr id="81" name="Google Shape;81;p3" descr="Ð ÐµÐ·ÑÐ»ÑÑÐ°Ñ Ð¿Ð¾ÑÑÐºÑ Ð·Ð¾Ð±ÑÐ°Ð¶ÐµÐ½Ñ Ð·Ð° Ð·Ð°Ð¿Ð¸ÑÐ¾Ð¼ &quot;pencil&quot;"/>
          <p:cNvPicPr preferRelativeResize="0"/>
          <p:nvPr/>
        </p:nvPicPr>
        <p:blipFill rotWithShape="1">
          <a:blip r:embed="rId3">
            <a:alphaModFix/>
          </a:blip>
          <a:srcRect/>
          <a:stretch/>
        </p:blipFill>
        <p:spPr>
          <a:xfrm>
            <a:off x="5875804" y="3291880"/>
            <a:ext cx="2026146" cy="1696201"/>
          </a:xfrm>
          <a:prstGeom prst="rect">
            <a:avLst/>
          </a:prstGeom>
          <a:noFill/>
          <a:ln>
            <a:noFill/>
          </a:ln>
        </p:spPr>
      </p:pic>
      <p:pic>
        <p:nvPicPr>
          <p:cNvPr id="82" name="Google Shape;82;p3"/>
          <p:cNvPicPr preferRelativeResize="0"/>
          <p:nvPr/>
        </p:nvPicPr>
        <p:blipFill rotWithShape="1">
          <a:blip r:embed="rId4">
            <a:alphaModFix/>
          </a:blip>
          <a:srcRect/>
          <a:stretch/>
        </p:blipFill>
        <p:spPr>
          <a:xfrm>
            <a:off x="862657" y="3140184"/>
            <a:ext cx="4324424" cy="1999594"/>
          </a:xfrm>
          <a:prstGeom prst="rect">
            <a:avLst/>
          </a:prstGeom>
          <a:noFill/>
          <a:ln>
            <a:noFill/>
          </a:ln>
        </p:spPr>
      </p:pic>
      <p:sp>
        <p:nvSpPr>
          <p:cNvPr id="83" name="Google Shape;83;p3"/>
          <p:cNvSpPr txBox="1"/>
          <p:nvPr/>
        </p:nvSpPr>
        <p:spPr>
          <a:xfrm>
            <a:off x="3591000" y="590446"/>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400" b="1" i="0" u="none" strike="noStrike" cap="none">
                <a:solidFill>
                  <a:srgbClr val="FFF452"/>
                </a:solidFill>
                <a:latin typeface="Arial"/>
                <a:ea typeface="Arial"/>
                <a:cs typeface="Arial"/>
                <a:sym typeface="Arial"/>
              </a:rPr>
              <a:t>Annotations</a:t>
            </a:r>
            <a:endParaRPr sz="1400" b="1" i="0" u="none" strike="noStrike" cap="none">
              <a:solidFill>
                <a:srgbClr val="FFF452"/>
              </a:solidFill>
              <a:latin typeface="Arial"/>
              <a:ea typeface="Arial"/>
              <a:cs typeface="Arial"/>
              <a:sym typeface="Arial"/>
            </a:endParaRPr>
          </a:p>
        </p:txBody>
      </p:sp>
      <p:pic>
        <p:nvPicPr>
          <p:cNvPr id="84" name="Google Shape;84;p3" descr="A picture containing text&#10;&#10;Description automatically generated"/>
          <p:cNvPicPr preferRelativeResize="0"/>
          <p:nvPr/>
        </p:nvPicPr>
        <p:blipFill rotWithShape="1">
          <a:blip r:embed="rId5">
            <a:alphaModFix/>
          </a:blip>
          <a:srcRect/>
          <a:stretch/>
        </p:blipFill>
        <p:spPr>
          <a:xfrm>
            <a:off x="4063681" y="149982"/>
            <a:ext cx="1016638" cy="287417"/>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31"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17" name="Google Shape;417;p31"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18" name="Google Shape;418;p31"/>
          <p:cNvSpPr txBox="1"/>
          <p:nvPr/>
        </p:nvSpPr>
        <p:spPr>
          <a:xfrm>
            <a:off x="814261" y="1353552"/>
            <a:ext cx="6992100" cy="3990300"/>
          </a:xfrm>
          <a:prstGeom prst="rect">
            <a:avLst/>
          </a:prstGeom>
          <a:noFill/>
          <a:ln>
            <a:noFill/>
          </a:ln>
        </p:spPr>
        <p:txBody>
          <a:bodyPr spcFirstLastPara="1" wrap="square" lIns="0" tIns="9050" rIns="0" bIns="0" anchor="ctr" anchorCtr="0">
            <a:noAutofit/>
          </a:bodyPr>
          <a:lstStyle/>
          <a:p>
            <a:pPr marL="0" marR="0" lvl="0" indent="0" algn="l" rtl="0">
              <a:lnSpc>
                <a:spcPct val="115000"/>
              </a:lnSpc>
              <a:spcBef>
                <a:spcPts val="900"/>
              </a:spcBef>
              <a:spcAft>
                <a:spcPts val="0"/>
              </a:spcAft>
              <a:buClr>
                <a:schemeClr val="dk1"/>
              </a:buClr>
              <a:buSzPts val="800"/>
              <a:buFont typeface="Arial"/>
              <a:buNone/>
            </a:pPr>
            <a:r>
              <a:rPr lang="ru" sz="1300" b="1" i="1" u="sng" strike="noStrike" cap="none">
                <a:solidFill>
                  <a:srgbClr val="FFF452"/>
                </a:solidFill>
                <a:latin typeface="Consolas"/>
                <a:ea typeface="Consolas"/>
                <a:cs typeface="Consolas"/>
                <a:sym typeface="Consolas"/>
              </a:rPr>
              <a:t>Мінімум:</a:t>
            </a:r>
            <a:endParaRPr sz="1300" b="1" i="1" u="none" strike="noStrike" cap="none">
              <a:solidFill>
                <a:schemeClr val="lt1"/>
              </a:solidFill>
              <a:latin typeface="Consolas"/>
              <a:ea typeface="Consolas"/>
              <a:cs typeface="Consolas"/>
              <a:sym typeface="Consolas"/>
            </a:endParaRPr>
          </a:p>
          <a:p>
            <a:pPr marL="0" marR="0" lvl="0" indent="0" algn="l" rtl="0">
              <a:lnSpc>
                <a:spcPct val="100000"/>
              </a:lnSpc>
              <a:spcBef>
                <a:spcPts val="900"/>
              </a:spcBef>
              <a:spcAft>
                <a:spcPts val="0"/>
              </a:spcAft>
              <a:buClr>
                <a:schemeClr val="dk1"/>
              </a:buClr>
              <a:buSzPts val="800"/>
              <a:buFont typeface="Arial"/>
              <a:buNone/>
            </a:pPr>
            <a:r>
              <a:rPr lang="ru" sz="1300" b="0" i="1" u="none" strike="noStrike" cap="none">
                <a:solidFill>
                  <a:schemeClr val="lt1"/>
                </a:solidFill>
                <a:latin typeface="Consolas"/>
                <a:ea typeface="Consolas"/>
                <a:cs typeface="Consolas"/>
                <a:sym typeface="Consolas"/>
              </a:rPr>
              <a:t>1.Створити власну анотацію, яка буде приймати хоча б один параметр. Створити клас із певними полями і над декількома полями написати власну анотацію. </a:t>
            </a:r>
            <a:endParaRPr sz="1300" b="0" i="1" u="none" strike="noStrike" cap="none">
              <a:solidFill>
                <a:schemeClr val="lt1"/>
              </a:solidFill>
              <a:latin typeface="Consolas"/>
              <a:ea typeface="Consolas"/>
              <a:cs typeface="Consolas"/>
              <a:sym typeface="Consolas"/>
            </a:endParaRPr>
          </a:p>
          <a:p>
            <a:pPr marL="0" marR="0" lvl="0" indent="0" algn="l" rtl="0">
              <a:lnSpc>
                <a:spcPct val="100000"/>
              </a:lnSpc>
              <a:spcBef>
                <a:spcPts val="900"/>
              </a:spcBef>
              <a:spcAft>
                <a:spcPts val="0"/>
              </a:spcAft>
              <a:buClr>
                <a:schemeClr val="dk1"/>
              </a:buClr>
              <a:buSzPts val="800"/>
              <a:buFont typeface="Arial"/>
              <a:buNone/>
            </a:pPr>
            <a:r>
              <a:rPr lang="ru" sz="1300" b="0" i="1" u="none" strike="noStrike" cap="none">
                <a:solidFill>
                  <a:schemeClr val="lt1"/>
                </a:solidFill>
                <a:latin typeface="Consolas"/>
                <a:ea typeface="Consolas"/>
                <a:cs typeface="Consolas"/>
                <a:sym typeface="Consolas"/>
              </a:rPr>
              <a:t>Створити метод який буде записувати поля класу </a:t>
            </a:r>
            <a:r>
              <a:rPr lang="ru" sz="1300" b="1" i="1" u="none" strike="noStrike" cap="none">
                <a:solidFill>
                  <a:schemeClr val="lt1"/>
                </a:solidFill>
                <a:latin typeface="Consolas"/>
                <a:ea typeface="Consolas"/>
                <a:cs typeface="Consolas"/>
                <a:sym typeface="Consolas"/>
              </a:rPr>
              <a:t>які промарковані анотацією</a:t>
            </a:r>
            <a:r>
              <a:rPr lang="ru" sz="1300" b="0" i="1" u="none" strike="noStrike" cap="none">
                <a:solidFill>
                  <a:schemeClr val="lt1"/>
                </a:solidFill>
                <a:latin typeface="Consolas"/>
                <a:ea typeface="Consolas"/>
                <a:cs typeface="Consolas"/>
                <a:sym typeface="Consolas"/>
              </a:rPr>
              <a:t> в файл(рефлексія). </a:t>
            </a:r>
            <a:endParaRPr sz="1300" b="0" i="1" u="none" strike="noStrike" cap="none">
              <a:solidFill>
                <a:schemeClr val="lt1"/>
              </a:solidFill>
              <a:latin typeface="Consolas"/>
              <a:ea typeface="Consolas"/>
              <a:cs typeface="Consolas"/>
              <a:sym typeface="Consolas"/>
            </a:endParaRPr>
          </a:p>
          <a:p>
            <a:pPr marL="0" marR="0" lvl="0" indent="0" algn="l" rtl="0">
              <a:lnSpc>
                <a:spcPct val="100000"/>
              </a:lnSpc>
              <a:spcBef>
                <a:spcPts val="900"/>
              </a:spcBef>
              <a:spcAft>
                <a:spcPts val="0"/>
              </a:spcAft>
              <a:buClr>
                <a:schemeClr val="dk1"/>
              </a:buClr>
              <a:buSzPts val="800"/>
              <a:buFont typeface="Arial"/>
              <a:buNone/>
            </a:pPr>
            <a:endParaRPr sz="1300" b="0" i="1" u="none" strike="noStrike" cap="none">
              <a:solidFill>
                <a:schemeClr val="lt1"/>
              </a:solidFill>
              <a:latin typeface="Consolas"/>
              <a:ea typeface="Consolas"/>
              <a:cs typeface="Consolas"/>
              <a:sym typeface="Consolas"/>
            </a:endParaRPr>
          </a:p>
          <a:p>
            <a:pPr marL="0" marR="0" lvl="0" indent="0" algn="l" rtl="0">
              <a:lnSpc>
                <a:spcPct val="100000"/>
              </a:lnSpc>
              <a:spcBef>
                <a:spcPts val="900"/>
              </a:spcBef>
              <a:spcAft>
                <a:spcPts val="0"/>
              </a:spcAft>
              <a:buClr>
                <a:schemeClr val="dk1"/>
              </a:buClr>
              <a:buSzPts val="800"/>
              <a:buFont typeface="Arial"/>
              <a:buNone/>
            </a:pPr>
            <a:r>
              <a:rPr lang="ru" sz="1300" b="1" i="1" u="sng" strike="noStrike" cap="none">
                <a:solidFill>
                  <a:srgbClr val="FFF452"/>
                </a:solidFill>
                <a:latin typeface="Consolas"/>
                <a:ea typeface="Consolas"/>
                <a:cs typeface="Consolas"/>
                <a:sym typeface="Consolas"/>
              </a:rPr>
              <a:t>Максимум: </a:t>
            </a:r>
            <a:endParaRPr sz="1300" b="1" i="1" u="sng" strike="noStrike" cap="none">
              <a:solidFill>
                <a:srgbClr val="FFF452"/>
              </a:solidFill>
              <a:latin typeface="Consolas"/>
              <a:ea typeface="Consolas"/>
              <a:cs typeface="Consolas"/>
              <a:sym typeface="Consolas"/>
            </a:endParaRPr>
          </a:p>
          <a:p>
            <a:pPr marL="0" marR="0" lvl="0" indent="0" algn="l" rtl="0">
              <a:lnSpc>
                <a:spcPct val="100000"/>
              </a:lnSpc>
              <a:spcBef>
                <a:spcPts val="900"/>
              </a:spcBef>
              <a:spcAft>
                <a:spcPts val="0"/>
              </a:spcAft>
              <a:buClr>
                <a:schemeClr val="dk1"/>
              </a:buClr>
              <a:buSzPts val="800"/>
              <a:buFont typeface="Arial"/>
              <a:buNone/>
            </a:pPr>
            <a:r>
              <a:rPr lang="ru" sz="1300" b="0" i="1" u="sng" strike="noStrike" cap="none">
                <a:solidFill>
                  <a:srgbClr val="FFF452"/>
                </a:solidFill>
                <a:latin typeface="Consolas"/>
                <a:ea typeface="Consolas"/>
                <a:cs typeface="Consolas"/>
                <a:sym typeface="Consolas"/>
                <a:hlinkClick r:id="rId3">
                  <a:extLst>
                    <a:ext uri="{A12FA001-AC4F-418D-AE19-62706E023703}">
                      <ahyp:hlinkClr xmlns:ahyp="http://schemas.microsoft.com/office/drawing/2018/hyperlinkcolor" val="tx"/>
                    </a:ext>
                  </a:extLst>
                </a:hlinkClick>
              </a:rPr>
              <a:t>https://www.baeldung.com/java-datetimeformatter</a:t>
            </a:r>
            <a:endParaRPr sz="1300" b="1" i="1" u="none" strike="noStrike" cap="none">
              <a:solidFill>
                <a:srgbClr val="FFF452"/>
              </a:solidFill>
              <a:latin typeface="Consolas"/>
              <a:ea typeface="Consolas"/>
              <a:cs typeface="Consolas"/>
              <a:sym typeface="Consolas"/>
            </a:endParaRPr>
          </a:p>
          <a:p>
            <a:pPr marL="0" marR="0" lvl="0" indent="0" algn="l" rtl="0">
              <a:lnSpc>
                <a:spcPct val="100000"/>
              </a:lnSpc>
              <a:spcBef>
                <a:spcPts val="900"/>
              </a:spcBef>
              <a:spcAft>
                <a:spcPts val="0"/>
              </a:spcAft>
              <a:buClr>
                <a:schemeClr val="dk1"/>
              </a:buClr>
              <a:buSzPts val="800"/>
              <a:buFont typeface="Arial"/>
              <a:buNone/>
            </a:pPr>
            <a:r>
              <a:rPr lang="ru" sz="1300" b="0" i="1" u="none" strike="noStrike" cap="none">
                <a:solidFill>
                  <a:schemeClr val="lt1"/>
                </a:solidFill>
                <a:latin typeface="Consolas"/>
                <a:ea typeface="Consolas"/>
                <a:cs typeface="Consolas"/>
                <a:sym typeface="Consolas"/>
              </a:rPr>
              <a:t>Створити методи які дозволять конвертувати дату з </a:t>
            </a:r>
            <a:endParaRPr sz="1300" b="0" i="1" u="none" strike="noStrike" cap="none">
              <a:solidFill>
                <a:schemeClr val="lt1"/>
              </a:solidFill>
              <a:latin typeface="Consolas"/>
              <a:ea typeface="Consolas"/>
              <a:cs typeface="Consolas"/>
              <a:sym typeface="Consolas"/>
            </a:endParaRPr>
          </a:p>
          <a:p>
            <a:pPr marL="0" marR="0" lvl="0" indent="0" algn="l" rtl="0">
              <a:lnSpc>
                <a:spcPct val="100000"/>
              </a:lnSpc>
              <a:spcBef>
                <a:spcPts val="900"/>
              </a:spcBef>
              <a:spcAft>
                <a:spcPts val="0"/>
              </a:spcAft>
              <a:buClr>
                <a:schemeClr val="dk1"/>
              </a:buClr>
              <a:buSzPts val="800"/>
              <a:buFont typeface="Arial"/>
              <a:buNone/>
            </a:pPr>
            <a:r>
              <a:rPr lang="ru" sz="1300" b="0" i="1" u="none" strike="noStrike" cap="none">
                <a:solidFill>
                  <a:schemeClr val="lt1"/>
                </a:solidFill>
                <a:latin typeface="Consolas"/>
                <a:ea typeface="Consolas"/>
                <a:cs typeface="Consolas"/>
                <a:sym typeface="Consolas"/>
              </a:rPr>
              <a:t>Date --&gt; LocalDate. </a:t>
            </a:r>
            <a:endParaRPr sz="1300" b="0" i="1" u="none" strike="noStrike" cap="none">
              <a:solidFill>
                <a:schemeClr val="lt1"/>
              </a:solidFill>
              <a:latin typeface="Consolas"/>
              <a:ea typeface="Consolas"/>
              <a:cs typeface="Consolas"/>
              <a:sym typeface="Consolas"/>
            </a:endParaRPr>
          </a:p>
          <a:p>
            <a:pPr marL="0" marR="0" lvl="0" indent="0" algn="l" rtl="0">
              <a:lnSpc>
                <a:spcPct val="100000"/>
              </a:lnSpc>
              <a:spcBef>
                <a:spcPts val="900"/>
              </a:spcBef>
              <a:spcAft>
                <a:spcPts val="0"/>
              </a:spcAft>
              <a:buClr>
                <a:schemeClr val="dk1"/>
              </a:buClr>
              <a:buSzPts val="800"/>
              <a:buFont typeface="Arial"/>
              <a:buNone/>
            </a:pPr>
            <a:r>
              <a:rPr lang="ru" sz="1300" b="0" i="1" u="none" strike="noStrike" cap="none">
                <a:solidFill>
                  <a:schemeClr val="lt1"/>
                </a:solidFill>
                <a:latin typeface="Consolas"/>
                <a:ea typeface="Consolas"/>
                <a:cs typeface="Consolas"/>
                <a:sym typeface="Consolas"/>
              </a:rPr>
              <a:t>Date --&gt; LocalTime, </a:t>
            </a:r>
            <a:endParaRPr sz="1300" b="0" i="1" u="none" strike="noStrike" cap="none">
              <a:solidFill>
                <a:schemeClr val="lt1"/>
              </a:solidFill>
              <a:latin typeface="Consolas"/>
              <a:ea typeface="Consolas"/>
              <a:cs typeface="Consolas"/>
              <a:sym typeface="Consolas"/>
            </a:endParaRPr>
          </a:p>
          <a:p>
            <a:pPr marL="0" marR="0" lvl="0" indent="0" algn="l" rtl="0">
              <a:lnSpc>
                <a:spcPct val="100000"/>
              </a:lnSpc>
              <a:spcBef>
                <a:spcPts val="900"/>
              </a:spcBef>
              <a:spcAft>
                <a:spcPts val="0"/>
              </a:spcAft>
              <a:buClr>
                <a:schemeClr val="dk1"/>
              </a:buClr>
              <a:buSzPts val="800"/>
              <a:buFont typeface="Arial"/>
              <a:buNone/>
            </a:pPr>
            <a:r>
              <a:rPr lang="ru" sz="1300" b="0" i="1" u="none" strike="noStrike" cap="none">
                <a:solidFill>
                  <a:schemeClr val="lt1"/>
                </a:solidFill>
                <a:latin typeface="Consolas"/>
                <a:ea typeface="Consolas"/>
                <a:cs typeface="Consolas"/>
                <a:sym typeface="Consolas"/>
              </a:rPr>
              <a:t>Date --&gt; LocalDateTime</a:t>
            </a:r>
            <a:endParaRPr sz="1300" b="0" i="1" u="none" strike="noStrike" cap="none">
              <a:solidFill>
                <a:schemeClr val="lt1"/>
              </a:solidFill>
              <a:latin typeface="Consolas"/>
              <a:ea typeface="Consolas"/>
              <a:cs typeface="Consolas"/>
              <a:sym typeface="Consolas"/>
            </a:endParaRPr>
          </a:p>
          <a:p>
            <a:pPr marL="0" marR="0" lvl="0" indent="0" algn="l" rtl="0">
              <a:lnSpc>
                <a:spcPct val="115000"/>
              </a:lnSpc>
              <a:spcBef>
                <a:spcPts val="900"/>
              </a:spcBef>
              <a:spcAft>
                <a:spcPts val="0"/>
              </a:spcAft>
              <a:buClr>
                <a:schemeClr val="dk1"/>
              </a:buClr>
              <a:buSzPts val="800"/>
              <a:buFont typeface="Arial"/>
              <a:buNone/>
            </a:pPr>
            <a:endParaRPr sz="1300" b="0" i="0" u="none" strike="noStrike" cap="none">
              <a:solidFill>
                <a:schemeClr val="lt1"/>
              </a:solidFill>
              <a:latin typeface="Arial"/>
              <a:ea typeface="Arial"/>
              <a:cs typeface="Arial"/>
              <a:sym typeface="Arial"/>
            </a:endParaRPr>
          </a:p>
          <a:p>
            <a:pPr marL="12700" marR="0" lvl="0" indent="0" algn="ctr" rtl="0">
              <a:lnSpc>
                <a:spcPct val="100000"/>
              </a:lnSpc>
              <a:spcBef>
                <a:spcPts val="0"/>
              </a:spcBef>
              <a:spcAft>
                <a:spcPts val="0"/>
              </a:spcAft>
              <a:buClr>
                <a:schemeClr val="dk1"/>
              </a:buClr>
              <a:buSzPts val="2700"/>
              <a:buFont typeface="Calibri"/>
              <a:buNone/>
            </a:pPr>
            <a:endParaRPr sz="1300" b="1" i="1" u="none" strike="noStrike" cap="none">
              <a:solidFill>
                <a:schemeClr val="lt1"/>
              </a:solidFill>
              <a:latin typeface="Calibri"/>
              <a:ea typeface="Calibri"/>
              <a:cs typeface="Calibri"/>
              <a:sym typeface="Calibri"/>
            </a:endParaRPr>
          </a:p>
        </p:txBody>
      </p:sp>
      <p:sp>
        <p:nvSpPr>
          <p:cNvPr id="419" name="Google Shape;419;p31"/>
          <p:cNvSpPr txBox="1"/>
          <p:nvPr/>
        </p:nvSpPr>
        <p:spPr>
          <a:xfrm>
            <a:off x="3568162" y="737851"/>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Hometask</a:t>
            </a:r>
            <a:endParaRPr sz="1600" b="1" i="0" u="none" strike="noStrike" cap="none">
              <a:solidFill>
                <a:srgbClr val="FFF452"/>
              </a:solidFill>
              <a:latin typeface="Arial"/>
              <a:ea typeface="Arial"/>
              <a:cs typeface="Arial"/>
              <a:sym typeface="Arial"/>
            </a:endParaRPr>
          </a:p>
        </p:txBody>
      </p:sp>
      <p:pic>
        <p:nvPicPr>
          <p:cNvPr id="420" name="Google Shape;420;p31" descr="A picture containing text&#10;&#10;Description automatically generated"/>
          <p:cNvPicPr preferRelativeResize="0"/>
          <p:nvPr/>
        </p:nvPicPr>
        <p:blipFill rotWithShape="1">
          <a:blip r:embed="rId4">
            <a:alphaModFix/>
          </a:blip>
          <a:srcRect/>
          <a:stretch/>
        </p:blipFill>
        <p:spPr>
          <a:xfrm>
            <a:off x="3971367" y="201949"/>
            <a:ext cx="1155590" cy="326701"/>
          </a:xfrm>
          <a:prstGeom prst="rect">
            <a:avLst/>
          </a:prstGeom>
          <a:noFill/>
          <a:ln>
            <a:noFill/>
          </a:ln>
        </p:spPr>
      </p:pic>
      <p:pic>
        <p:nvPicPr>
          <p:cNvPr id="421" name="Google Shape;421;p31" descr="A close up of a computer&#10;&#10;Description automatically generated"/>
          <p:cNvPicPr preferRelativeResize="0"/>
          <p:nvPr/>
        </p:nvPicPr>
        <p:blipFill rotWithShape="1">
          <a:blip r:embed="rId5">
            <a:alphaModFix/>
          </a:blip>
          <a:srcRect/>
          <a:stretch/>
        </p:blipFill>
        <p:spPr>
          <a:xfrm>
            <a:off x="6007396" y="3403600"/>
            <a:ext cx="2051050" cy="17399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2"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27" name="Google Shape;427;p32"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28" name="Google Shape;428;p32"/>
          <p:cNvSpPr/>
          <p:nvPr/>
        </p:nvSpPr>
        <p:spPr>
          <a:xfrm>
            <a:off x="696156" y="1751991"/>
            <a:ext cx="7945200" cy="2584500"/>
          </a:xfrm>
          <a:prstGeom prst="rect">
            <a:avLst/>
          </a:prstGeom>
          <a:noFill/>
          <a:ln>
            <a:noFill/>
          </a:ln>
        </p:spPr>
        <p:txBody>
          <a:bodyPr spcFirstLastPara="1" wrap="square" lIns="68575" tIns="34275" rIns="68575" bIns="34275" anchor="t" anchorCtr="0">
            <a:noAutofit/>
          </a:bodyPr>
          <a:lstStyle/>
          <a:p>
            <a:pPr marL="254000" marR="0" lvl="0" indent="-234950" algn="l" rtl="0">
              <a:lnSpc>
                <a:spcPct val="150000"/>
              </a:lnSpc>
              <a:spcBef>
                <a:spcPts val="0"/>
              </a:spcBef>
              <a:spcAft>
                <a:spcPts val="0"/>
              </a:spcAft>
              <a:buClr>
                <a:srgbClr val="FFF452"/>
              </a:buClr>
              <a:buSzPts val="1430"/>
              <a:buFont typeface="Arial"/>
              <a:buAutoNum type="arabicPeriod"/>
            </a:pPr>
            <a:r>
              <a:rPr lang="ru" sz="1100" b="0" i="0" u="none" strike="noStrike" cap="none">
                <a:solidFill>
                  <a:schemeClr val="lt1"/>
                </a:solidFill>
                <a:latin typeface="Arial"/>
                <a:ea typeface="Arial"/>
                <a:cs typeface="Arial"/>
                <a:sym typeface="Arial"/>
              </a:rPr>
              <a:t>Брюс Еккель – Философия Java . 849- 887(Глава 20)  </a:t>
            </a:r>
            <a:endParaRPr sz="1100" b="0" i="0" u="none" strike="noStrike" cap="none">
              <a:solidFill>
                <a:schemeClr val="lt1"/>
              </a:solidFill>
              <a:latin typeface="Arial"/>
              <a:ea typeface="Arial"/>
              <a:cs typeface="Arial"/>
              <a:sym typeface="Arial"/>
            </a:endParaRPr>
          </a:p>
          <a:p>
            <a:pPr marL="254000" marR="0" lvl="0" indent="-234950" algn="l" rtl="0">
              <a:lnSpc>
                <a:spcPct val="150000"/>
              </a:lnSpc>
              <a:spcBef>
                <a:spcPts val="0"/>
              </a:spcBef>
              <a:spcAft>
                <a:spcPts val="0"/>
              </a:spcAft>
              <a:buClr>
                <a:srgbClr val="FFF452"/>
              </a:buClr>
              <a:buSzPts val="1430"/>
              <a:buFont typeface="Arial"/>
              <a:buAutoNum type="arabicPeriod"/>
            </a:pPr>
            <a:r>
              <a:rPr lang="ru" sz="1100" b="0" i="0" u="sng" strike="noStrike" cap="none">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https://dzone.com/articles/creating-custom-annotations-in-java</a:t>
            </a:r>
            <a:r>
              <a:rPr lang="ru" sz="1100" b="0" i="0" u="none" strike="noStrike" cap="none">
                <a:solidFill>
                  <a:schemeClr val="lt1"/>
                </a:solidFill>
                <a:latin typeface="Arial"/>
                <a:ea typeface="Arial"/>
                <a:cs typeface="Arial"/>
                <a:sym typeface="Arial"/>
              </a:rPr>
              <a:t> </a:t>
            </a:r>
            <a:endParaRPr sz="1100" b="0" i="0" u="none" strike="noStrike" cap="none">
              <a:solidFill>
                <a:schemeClr val="lt1"/>
              </a:solidFill>
              <a:latin typeface="Arial"/>
              <a:ea typeface="Arial"/>
              <a:cs typeface="Arial"/>
              <a:sym typeface="Arial"/>
            </a:endParaRPr>
          </a:p>
          <a:p>
            <a:pPr marL="254000" marR="0" lvl="0" indent="-234950" algn="l" rtl="0">
              <a:lnSpc>
                <a:spcPct val="150000"/>
              </a:lnSpc>
              <a:spcBef>
                <a:spcPts val="0"/>
              </a:spcBef>
              <a:spcAft>
                <a:spcPts val="0"/>
              </a:spcAft>
              <a:buClr>
                <a:srgbClr val="FFF452"/>
              </a:buClr>
              <a:buSzPts val="1430"/>
              <a:buFont typeface="Arial"/>
              <a:buAutoNum type="arabicPeriod"/>
            </a:pPr>
            <a:r>
              <a:rPr lang="ru" sz="1100" b="0" i="0" u="sng" strike="noStrike" cap="none">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https://beginnersbook.com/2014/09/java-annotations/</a:t>
            </a:r>
            <a:r>
              <a:rPr lang="ru" sz="1100" b="0" i="0" u="none" strike="noStrike" cap="none">
                <a:solidFill>
                  <a:schemeClr val="lt1"/>
                </a:solidFill>
                <a:latin typeface="Arial"/>
                <a:ea typeface="Arial"/>
                <a:cs typeface="Arial"/>
                <a:sym typeface="Arial"/>
              </a:rPr>
              <a:t> </a:t>
            </a:r>
            <a:endParaRPr sz="1100" b="0" i="0" u="none" strike="noStrike" cap="none">
              <a:solidFill>
                <a:schemeClr val="lt1"/>
              </a:solidFill>
              <a:latin typeface="Arial"/>
              <a:ea typeface="Arial"/>
              <a:cs typeface="Arial"/>
              <a:sym typeface="Arial"/>
            </a:endParaRPr>
          </a:p>
          <a:p>
            <a:pPr marL="254000" marR="0" lvl="0" indent="-234950" algn="l" rtl="0">
              <a:lnSpc>
                <a:spcPct val="150000"/>
              </a:lnSpc>
              <a:spcBef>
                <a:spcPts val="0"/>
              </a:spcBef>
              <a:spcAft>
                <a:spcPts val="0"/>
              </a:spcAft>
              <a:buClr>
                <a:srgbClr val="FFF452"/>
              </a:buClr>
              <a:buSzPts val="1430"/>
              <a:buFont typeface="Arial"/>
              <a:buAutoNum type="arabicPeriod"/>
            </a:pPr>
            <a:r>
              <a:rPr lang="ru" sz="1100" b="0" i="0" u="sng" strike="noStrike" cap="none">
                <a:solidFill>
                  <a:schemeClr val="lt1"/>
                </a:solidFill>
                <a:latin typeface="Arial"/>
                <a:ea typeface="Arial"/>
                <a:cs typeface="Arial"/>
                <a:sym typeface="Arial"/>
                <a:hlinkClick r:id="rId5">
                  <a:extLst>
                    <a:ext uri="{A12FA001-AC4F-418D-AE19-62706E023703}">
                      <ahyp:hlinkClr xmlns:ahyp="http://schemas.microsoft.com/office/drawing/2018/hyperlinkcolor" val="tx"/>
                    </a:ext>
                  </a:extLst>
                </a:hlinkClick>
              </a:rPr>
              <a:t>https://javarush.ru/groups/posts/1896-java-annotacii-chto-ehto-i-kak-ehtim-poljhzovatjhsja</a:t>
            </a:r>
            <a:endParaRPr sz="1100" b="0" i="0" u="none" strike="noStrike" cap="none">
              <a:solidFill>
                <a:schemeClr val="lt1"/>
              </a:solidFill>
              <a:latin typeface="Arial"/>
              <a:ea typeface="Arial"/>
              <a:cs typeface="Arial"/>
              <a:sym typeface="Arial"/>
            </a:endParaRPr>
          </a:p>
          <a:p>
            <a:pPr marL="254000" marR="0" lvl="0" indent="-234950" algn="l" rtl="0">
              <a:lnSpc>
                <a:spcPct val="150000"/>
              </a:lnSpc>
              <a:spcBef>
                <a:spcPts val="0"/>
              </a:spcBef>
              <a:spcAft>
                <a:spcPts val="0"/>
              </a:spcAft>
              <a:buClr>
                <a:srgbClr val="FFF452"/>
              </a:buClr>
              <a:buSzPts val="1430"/>
              <a:buFont typeface="Arial"/>
              <a:buAutoNum type="arabicPeriod"/>
            </a:pPr>
            <a:r>
              <a:rPr lang="ru" sz="1100" b="0" i="0" u="sng" strike="noStrike" cap="none">
                <a:solidFill>
                  <a:schemeClr val="lt1"/>
                </a:solidFill>
                <a:latin typeface="Arial"/>
                <a:ea typeface="Arial"/>
                <a:cs typeface="Arial"/>
                <a:sym typeface="Arial"/>
                <a:hlinkClick r:id="rId6">
                  <a:extLst>
                    <a:ext uri="{A12FA001-AC4F-418D-AE19-62706E023703}">
                      <ahyp:hlinkClr xmlns:ahyp="http://schemas.microsoft.com/office/drawing/2018/hyperlinkcolor" val="tx"/>
                    </a:ext>
                  </a:extLst>
                </a:hlinkClick>
              </a:rPr>
              <a:t>https://habr.com/ru/post/139736/</a:t>
            </a:r>
            <a:endParaRPr sz="1100" b="0" i="0" u="none" strike="noStrike" cap="none">
              <a:solidFill>
                <a:schemeClr val="lt1"/>
              </a:solidFill>
              <a:latin typeface="Arial"/>
              <a:ea typeface="Arial"/>
              <a:cs typeface="Arial"/>
              <a:sym typeface="Arial"/>
            </a:endParaRPr>
          </a:p>
          <a:p>
            <a:pPr marL="254000" marR="0" lvl="0" indent="-234950" algn="l" rtl="0">
              <a:lnSpc>
                <a:spcPct val="150000"/>
              </a:lnSpc>
              <a:spcBef>
                <a:spcPts val="0"/>
              </a:spcBef>
              <a:spcAft>
                <a:spcPts val="0"/>
              </a:spcAft>
              <a:buClr>
                <a:srgbClr val="FFF452"/>
              </a:buClr>
              <a:buSzPts val="1430"/>
              <a:buFont typeface="Arial"/>
              <a:buAutoNum type="arabicPeriod"/>
            </a:pPr>
            <a:r>
              <a:rPr lang="ru" sz="1100" b="0" i="0" u="sng" strike="noStrike" cap="none">
                <a:solidFill>
                  <a:schemeClr val="lt1"/>
                </a:solidFill>
                <a:latin typeface="Arial"/>
                <a:ea typeface="Arial"/>
                <a:cs typeface="Arial"/>
                <a:sym typeface="Arial"/>
                <a:hlinkClick r:id="rId7">
                  <a:extLst>
                    <a:ext uri="{A12FA001-AC4F-418D-AE19-62706E023703}">
                      <ahyp:hlinkClr xmlns:ahyp="http://schemas.microsoft.com/office/drawing/2018/hyperlinkcolor" val="tx"/>
                    </a:ext>
                  </a:extLst>
                </a:hlinkClick>
              </a:rPr>
              <a:t>http://blog.harrix.org/article/7231</a:t>
            </a:r>
            <a:endParaRPr sz="1100" b="0" i="0" u="none" strike="noStrike" cap="none">
              <a:solidFill>
                <a:schemeClr val="lt1"/>
              </a:solidFill>
              <a:latin typeface="Arial"/>
              <a:ea typeface="Arial"/>
              <a:cs typeface="Arial"/>
              <a:sym typeface="Arial"/>
            </a:endParaRPr>
          </a:p>
          <a:p>
            <a:pPr marL="254000" marR="0" lvl="0" indent="-234950" algn="l" rtl="0">
              <a:lnSpc>
                <a:spcPct val="150000"/>
              </a:lnSpc>
              <a:spcBef>
                <a:spcPts val="0"/>
              </a:spcBef>
              <a:spcAft>
                <a:spcPts val="0"/>
              </a:spcAft>
              <a:buClr>
                <a:srgbClr val="FFF452"/>
              </a:buClr>
              <a:buSzPts val="1430"/>
              <a:buFont typeface="Arial"/>
              <a:buAutoNum type="arabicPeriod"/>
            </a:pPr>
            <a:r>
              <a:rPr lang="ru" sz="1100" b="0" i="0" u="sng" strike="noStrike" cap="none">
                <a:solidFill>
                  <a:schemeClr val="lt1"/>
                </a:solidFill>
                <a:latin typeface="Arial"/>
                <a:ea typeface="Arial"/>
                <a:cs typeface="Arial"/>
                <a:sym typeface="Arial"/>
                <a:hlinkClick r:id="rId8">
                  <a:extLst>
                    <a:ext uri="{A12FA001-AC4F-418D-AE19-62706E023703}">
                      <ahyp:hlinkClr xmlns:ahyp="http://schemas.microsoft.com/office/drawing/2018/hyperlinkcolor" val="tx"/>
                    </a:ext>
                  </a:extLst>
                </a:hlinkClick>
              </a:rPr>
              <a:t>https://www.codeflow.site/ru/article/java-default-annotations</a:t>
            </a:r>
            <a:endParaRPr sz="1100" b="0" i="0" u="none" strike="noStrike" cap="none">
              <a:solidFill>
                <a:schemeClr val="lt1"/>
              </a:solidFill>
              <a:latin typeface="Arial"/>
              <a:ea typeface="Arial"/>
              <a:cs typeface="Arial"/>
              <a:sym typeface="Arial"/>
            </a:endParaRPr>
          </a:p>
          <a:p>
            <a:pPr marL="254000" marR="0" lvl="0" indent="-234950" algn="l" rtl="0">
              <a:lnSpc>
                <a:spcPct val="150000"/>
              </a:lnSpc>
              <a:spcBef>
                <a:spcPts val="0"/>
              </a:spcBef>
              <a:spcAft>
                <a:spcPts val="0"/>
              </a:spcAft>
              <a:buClr>
                <a:srgbClr val="FFF452"/>
              </a:buClr>
              <a:buSzPts val="1430"/>
              <a:buFont typeface="Arial"/>
              <a:buAutoNum type="arabicPeriod"/>
            </a:pPr>
            <a:r>
              <a:rPr lang="ru" sz="1100" b="0" i="0" u="sng" strike="noStrike" cap="none">
                <a:solidFill>
                  <a:schemeClr val="lt1"/>
                </a:solidFill>
                <a:latin typeface="Arial"/>
                <a:ea typeface="Arial"/>
                <a:cs typeface="Arial"/>
                <a:sym typeface="Arial"/>
                <a:hlinkClick r:id="rId9">
                  <a:extLst>
                    <a:ext uri="{A12FA001-AC4F-418D-AE19-62706E023703}">
                      <ahyp:hlinkClr xmlns:ahyp="http://schemas.microsoft.com/office/drawing/2018/hyperlinkcolor" val="tx"/>
                    </a:ext>
                  </a:extLst>
                </a:hlinkClick>
              </a:rPr>
              <a:t>http://www.seostella.com/uk/article/2012/05/20/anotacii-v-java-target.html</a:t>
            </a:r>
            <a:endParaRPr sz="1100" b="0" i="0" u="none" strike="noStrike" cap="none">
              <a:solidFill>
                <a:schemeClr val="lt1"/>
              </a:solidFill>
              <a:latin typeface="Arial"/>
              <a:ea typeface="Arial"/>
              <a:cs typeface="Arial"/>
              <a:sym typeface="Arial"/>
            </a:endParaRPr>
          </a:p>
          <a:p>
            <a:pPr marL="254000" marR="0" lvl="0" indent="-234950" algn="l" rtl="0">
              <a:lnSpc>
                <a:spcPct val="150000"/>
              </a:lnSpc>
              <a:spcBef>
                <a:spcPts val="0"/>
              </a:spcBef>
              <a:spcAft>
                <a:spcPts val="0"/>
              </a:spcAft>
              <a:buClr>
                <a:srgbClr val="FFF452"/>
              </a:buClr>
              <a:buSzPts val="1430"/>
              <a:buFont typeface="Arial"/>
              <a:buAutoNum type="arabicPeriod"/>
            </a:pPr>
            <a:r>
              <a:rPr lang="ru" sz="1100" b="0" i="0" u="sng" strike="noStrike" cap="none">
                <a:solidFill>
                  <a:schemeClr val="lt1"/>
                </a:solidFill>
                <a:latin typeface="Arial"/>
                <a:ea typeface="Arial"/>
                <a:cs typeface="Arial"/>
                <a:sym typeface="Arial"/>
                <a:hlinkClick r:id="rId10">
                  <a:extLst>
                    <a:ext uri="{A12FA001-AC4F-418D-AE19-62706E023703}">
                      <ahyp:hlinkClr xmlns:ahyp="http://schemas.microsoft.com/office/drawing/2018/hyperlinkcolor" val="tx"/>
                    </a:ext>
                  </a:extLst>
                </a:hlinkClick>
              </a:rPr>
              <a:t>https://www.baeldung.com/java-8-date-time-intro</a:t>
            </a:r>
            <a:endParaRPr sz="1100" b="0" i="0" u="none" strike="noStrike" cap="none">
              <a:solidFill>
                <a:schemeClr val="lt1"/>
              </a:solidFill>
              <a:latin typeface="Arial"/>
              <a:ea typeface="Arial"/>
              <a:cs typeface="Arial"/>
              <a:sym typeface="Arial"/>
            </a:endParaRPr>
          </a:p>
          <a:p>
            <a:pPr marL="254000" marR="0" lvl="0" indent="-234950" algn="l" rtl="0">
              <a:lnSpc>
                <a:spcPct val="150000"/>
              </a:lnSpc>
              <a:spcBef>
                <a:spcPts val="0"/>
              </a:spcBef>
              <a:spcAft>
                <a:spcPts val="0"/>
              </a:spcAft>
              <a:buClr>
                <a:srgbClr val="FFF452"/>
              </a:buClr>
              <a:buSzPts val="1430"/>
              <a:buFont typeface="Arial"/>
              <a:buAutoNum type="arabicPeriod"/>
            </a:pPr>
            <a:r>
              <a:rPr lang="ru" sz="1100" b="0" i="0" u="sng" strike="noStrike" cap="none">
                <a:solidFill>
                  <a:schemeClr val="lt1"/>
                </a:solidFill>
                <a:latin typeface="Arial"/>
                <a:ea typeface="Arial"/>
                <a:cs typeface="Arial"/>
                <a:sym typeface="Arial"/>
                <a:hlinkClick r:id="rId11">
                  <a:extLst>
                    <a:ext uri="{A12FA001-AC4F-418D-AE19-62706E023703}">
                      <ahyp:hlinkClr xmlns:ahyp="http://schemas.microsoft.com/office/drawing/2018/hyperlinkcolor" val="tx"/>
                    </a:ext>
                  </a:extLst>
                </a:hlinkClick>
              </a:rPr>
              <a:t>https://www.w3schools.com/java/java_date.asp</a:t>
            </a:r>
            <a:endParaRPr sz="1100" b="0" i="0" u="none" strike="noStrike" cap="none">
              <a:solidFill>
                <a:schemeClr val="lt1"/>
              </a:solidFill>
              <a:latin typeface="Arial"/>
              <a:ea typeface="Arial"/>
              <a:cs typeface="Arial"/>
              <a:sym typeface="Arial"/>
            </a:endParaRPr>
          </a:p>
        </p:txBody>
      </p:sp>
      <p:sp>
        <p:nvSpPr>
          <p:cNvPr id="429" name="Google Shape;429;p32"/>
          <p:cNvSpPr txBox="1"/>
          <p:nvPr/>
        </p:nvSpPr>
        <p:spPr>
          <a:xfrm>
            <a:off x="3299144" y="1128710"/>
            <a:ext cx="2500035"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Корисні посилання:</a:t>
            </a:r>
            <a:endParaRPr sz="1600" b="1" i="0" u="none" strike="noStrike" cap="none">
              <a:solidFill>
                <a:srgbClr val="FFF452"/>
              </a:solidFill>
              <a:latin typeface="Arial"/>
              <a:ea typeface="Arial"/>
              <a:cs typeface="Arial"/>
              <a:sym typeface="Arial"/>
            </a:endParaRPr>
          </a:p>
        </p:txBody>
      </p:sp>
      <p:pic>
        <p:nvPicPr>
          <p:cNvPr id="430" name="Google Shape;430;p32" descr="A picture containing text&#10;&#10;Description automatically generated"/>
          <p:cNvPicPr preferRelativeResize="0"/>
          <p:nvPr/>
        </p:nvPicPr>
        <p:blipFill rotWithShape="1">
          <a:blip r:embed="rId12">
            <a:alphaModFix/>
          </a:blip>
          <a:srcRect/>
          <a:stretch/>
        </p:blipFill>
        <p:spPr>
          <a:xfrm>
            <a:off x="3971367" y="407840"/>
            <a:ext cx="1155590" cy="326701"/>
          </a:xfrm>
          <a:prstGeom prst="rect">
            <a:avLst/>
          </a:prstGeom>
          <a:noFill/>
          <a:ln>
            <a:noFill/>
          </a:ln>
        </p:spPr>
      </p:pic>
      <p:pic>
        <p:nvPicPr>
          <p:cNvPr id="431" name="Google Shape;431;p32" descr="A picture containing funnel chart&#10;&#10;Description automatically generated"/>
          <p:cNvPicPr preferRelativeResize="0"/>
          <p:nvPr/>
        </p:nvPicPr>
        <p:blipFill rotWithShape="1">
          <a:blip r:embed="rId13">
            <a:alphaModFix/>
          </a:blip>
          <a:srcRect/>
          <a:stretch/>
        </p:blipFill>
        <p:spPr>
          <a:xfrm>
            <a:off x="5943601" y="3039800"/>
            <a:ext cx="2283086" cy="2103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4"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90" name="Google Shape;90;p4"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91" name="Google Shape;91;p4"/>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92" name="Google Shape;92;p4"/>
          <p:cNvSpPr txBox="1"/>
          <p:nvPr/>
        </p:nvSpPr>
        <p:spPr>
          <a:xfrm>
            <a:off x="413009" y="1542608"/>
            <a:ext cx="4655123" cy="36951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Clr>
                <a:srgbClr val="FFF452"/>
              </a:buClr>
              <a:buSzPts val="1560"/>
              <a:buFont typeface="Arial"/>
              <a:buNone/>
            </a:pPr>
            <a:r>
              <a:rPr lang="ru" sz="1300" b="1" i="0" u="sng" strike="noStrike" cap="none" dirty="0">
                <a:solidFill>
                  <a:srgbClr val="FFF452"/>
                </a:solidFill>
                <a:latin typeface="Arial"/>
                <a:ea typeface="Arial"/>
                <a:cs typeface="Arial"/>
                <a:sym typeface="Arial"/>
              </a:rPr>
              <a:t>Простіше кажучи, анотації </a:t>
            </a:r>
            <a:r>
              <a:rPr lang="ru" sz="1300" b="1" i="0" u="none" strike="noStrike" cap="none" dirty="0">
                <a:solidFill>
                  <a:schemeClr val="lt1"/>
                </a:solidFill>
                <a:latin typeface="Arial"/>
                <a:ea typeface="Arial"/>
                <a:cs typeface="Arial"/>
                <a:sym typeface="Arial"/>
              </a:rPr>
              <a:t>- це типи Java, яким передує символ «@» .</a:t>
            </a:r>
            <a:endParaRPr sz="1300" b="1" i="0" u="none" strike="noStrike" cap="none" dirty="0">
              <a:solidFill>
                <a:schemeClr val="lt1"/>
              </a:solidFill>
              <a:latin typeface="Arial"/>
              <a:ea typeface="Arial"/>
              <a:cs typeface="Arial"/>
              <a:sym typeface="Arial"/>
            </a:endParaRPr>
          </a:p>
          <a:p>
            <a:pPr marL="0" marR="0" lvl="0" indent="0" algn="l" rtl="0">
              <a:lnSpc>
                <a:spcPct val="115000"/>
              </a:lnSpc>
              <a:spcBef>
                <a:spcPts val="900"/>
              </a:spcBef>
              <a:spcAft>
                <a:spcPts val="0"/>
              </a:spcAft>
              <a:buClr>
                <a:srgbClr val="FFF452"/>
              </a:buClr>
              <a:buSzPts val="1560"/>
              <a:buFont typeface="Arial"/>
              <a:buNone/>
            </a:pPr>
            <a:r>
              <a:rPr lang="ru" sz="1300" b="1" i="0" u="none" strike="noStrike" cap="none" dirty="0">
                <a:solidFill>
                  <a:schemeClr val="lt1"/>
                </a:solidFill>
                <a:latin typeface="Arial"/>
                <a:ea typeface="Arial"/>
                <a:cs typeface="Arial"/>
                <a:sym typeface="Arial"/>
              </a:rPr>
              <a:t>У Java були анотації починаючи з версії 1.5. З тих пір вони сформували спосіб, яким ми розробляли наші програми.</a:t>
            </a:r>
            <a:endParaRPr sz="1300" b="1" i="0" u="none" strike="noStrike" cap="none" dirty="0">
              <a:solidFill>
                <a:schemeClr val="lt1"/>
              </a:solidFill>
              <a:latin typeface="Arial"/>
              <a:ea typeface="Arial"/>
              <a:cs typeface="Arial"/>
              <a:sym typeface="Arial"/>
            </a:endParaRPr>
          </a:p>
          <a:p>
            <a:pPr marL="0" marR="0" lvl="0" indent="0" algn="l" rtl="0">
              <a:lnSpc>
                <a:spcPct val="115000"/>
              </a:lnSpc>
              <a:spcBef>
                <a:spcPts val="900"/>
              </a:spcBef>
              <a:spcAft>
                <a:spcPts val="0"/>
              </a:spcAft>
              <a:buClr>
                <a:srgbClr val="FFF452"/>
              </a:buClr>
              <a:buSzPts val="1560"/>
              <a:buFont typeface="Arial"/>
              <a:buNone/>
            </a:pPr>
            <a:r>
              <a:rPr lang="ru" sz="1300" b="1" i="0" u="none" strike="noStrike" cap="none" dirty="0">
                <a:solidFill>
                  <a:schemeClr val="lt1"/>
                </a:solidFill>
                <a:latin typeface="Arial"/>
                <a:ea typeface="Arial"/>
                <a:cs typeface="Arial"/>
                <a:sym typeface="Arial"/>
              </a:rPr>
              <a:t>По суті, анотація привласнює додаткові метадані вихідного коду, з яким вона пов'язана . </a:t>
            </a:r>
            <a:r>
              <a:rPr lang="ru" sz="1300" b="1" i="0" u="sng" strike="noStrike" cap="none" dirty="0">
                <a:solidFill>
                  <a:schemeClr val="lt1"/>
                </a:solidFill>
                <a:latin typeface="Arial"/>
                <a:ea typeface="Arial"/>
                <a:cs typeface="Arial"/>
                <a:sym typeface="Arial"/>
              </a:rPr>
              <a:t>Додаючи анотацію до методу, інтерфейсу, класу або полю, ми можемо:</a:t>
            </a:r>
            <a:endParaRPr sz="1300" b="1" i="0" u="sng" strike="noStrike" cap="none" dirty="0">
              <a:solidFill>
                <a:schemeClr val="lt1"/>
              </a:solidFill>
              <a:latin typeface="Arial"/>
              <a:ea typeface="Arial"/>
              <a:cs typeface="Arial"/>
              <a:sym typeface="Arial"/>
            </a:endParaRPr>
          </a:p>
          <a:p>
            <a:pPr marL="342900" marR="0" lvl="0" indent="-241300" algn="l" rtl="0">
              <a:lnSpc>
                <a:spcPct val="115000"/>
              </a:lnSpc>
              <a:spcBef>
                <a:spcPts val="900"/>
              </a:spcBef>
              <a:spcAft>
                <a:spcPts val="0"/>
              </a:spcAft>
              <a:buClr>
                <a:srgbClr val="FFF452"/>
              </a:buClr>
              <a:buSzPts val="1560"/>
              <a:buFont typeface="Roboto"/>
              <a:buChar char="●"/>
            </a:pPr>
            <a:r>
              <a:rPr lang="ru" sz="1300" b="1" i="0" u="none" strike="noStrike" cap="none" dirty="0">
                <a:solidFill>
                  <a:schemeClr val="lt1"/>
                </a:solidFill>
                <a:latin typeface="Arial"/>
                <a:ea typeface="Arial"/>
                <a:cs typeface="Arial"/>
                <a:sym typeface="Arial"/>
              </a:rPr>
              <a:t>Повідомте компілятору про попередження і помилки</a:t>
            </a:r>
            <a:endParaRPr sz="1300" b="1" i="0" u="none" strike="noStrike" cap="none" dirty="0">
              <a:solidFill>
                <a:schemeClr val="lt1"/>
              </a:solidFill>
              <a:latin typeface="Arial"/>
              <a:ea typeface="Arial"/>
              <a:cs typeface="Arial"/>
              <a:sym typeface="Arial"/>
            </a:endParaRPr>
          </a:p>
          <a:p>
            <a:pPr marL="342900" marR="0" lvl="0" indent="-241300" algn="l" rtl="0">
              <a:lnSpc>
                <a:spcPct val="115000"/>
              </a:lnSpc>
              <a:spcBef>
                <a:spcPts val="0"/>
              </a:spcBef>
              <a:spcAft>
                <a:spcPts val="0"/>
              </a:spcAft>
              <a:buClr>
                <a:srgbClr val="FFF452"/>
              </a:buClr>
              <a:buSzPts val="1560"/>
              <a:buFont typeface="Roboto"/>
              <a:buChar char="●"/>
            </a:pPr>
            <a:r>
              <a:rPr lang="ru" sz="1300" b="1" i="0" u="none" strike="noStrike" cap="none" dirty="0">
                <a:solidFill>
                  <a:schemeClr val="lt1"/>
                </a:solidFill>
                <a:latin typeface="Arial"/>
                <a:ea typeface="Arial"/>
                <a:cs typeface="Arial"/>
                <a:sym typeface="Arial"/>
              </a:rPr>
              <a:t>Маніпулювати вихідним кодом під час компіляції</a:t>
            </a:r>
            <a:endParaRPr sz="1300" b="1" i="0" u="none" strike="noStrike" cap="none" dirty="0">
              <a:solidFill>
                <a:schemeClr val="lt1"/>
              </a:solidFill>
              <a:latin typeface="Arial"/>
              <a:ea typeface="Arial"/>
              <a:cs typeface="Arial"/>
              <a:sym typeface="Arial"/>
            </a:endParaRPr>
          </a:p>
          <a:p>
            <a:pPr marL="0" marR="0" lvl="0" indent="0" algn="l" rtl="0">
              <a:lnSpc>
                <a:spcPct val="115000"/>
              </a:lnSpc>
              <a:spcBef>
                <a:spcPts val="900"/>
              </a:spcBef>
              <a:spcAft>
                <a:spcPts val="900"/>
              </a:spcAft>
              <a:buClr>
                <a:srgbClr val="FFF452"/>
              </a:buClr>
              <a:buSzPts val="1560"/>
              <a:buFont typeface="Arial"/>
              <a:buNone/>
            </a:pPr>
            <a:endParaRPr sz="1300" b="1" i="0" u="none" strike="noStrike" cap="none" dirty="0">
              <a:solidFill>
                <a:schemeClr val="lt1"/>
              </a:solidFill>
              <a:latin typeface="Arial"/>
              <a:ea typeface="Arial"/>
              <a:cs typeface="Arial"/>
              <a:sym typeface="Arial"/>
            </a:endParaRPr>
          </a:p>
        </p:txBody>
      </p:sp>
      <p:sp>
        <p:nvSpPr>
          <p:cNvPr id="93" name="Google Shape;93;p4"/>
          <p:cNvSpPr txBox="1"/>
          <p:nvPr/>
        </p:nvSpPr>
        <p:spPr>
          <a:xfrm>
            <a:off x="5444819" y="1542608"/>
            <a:ext cx="3699181" cy="2981100"/>
          </a:xfrm>
          <a:prstGeom prst="rect">
            <a:avLst/>
          </a:prstGeom>
          <a:noFill/>
          <a:ln>
            <a:noFill/>
          </a:ln>
        </p:spPr>
        <p:txBody>
          <a:bodyPr spcFirstLastPara="1" wrap="square" lIns="68575" tIns="68575" rIns="68575" bIns="68575" anchor="t" anchorCtr="0">
            <a:noAutofit/>
          </a:bodyPr>
          <a:lstStyle/>
          <a:p>
            <a:pPr marL="342900" marR="0" lvl="0" indent="-254000" algn="l" rtl="0">
              <a:lnSpc>
                <a:spcPct val="115000"/>
              </a:lnSpc>
              <a:spcBef>
                <a:spcPts val="0"/>
              </a:spcBef>
              <a:spcAft>
                <a:spcPts val="0"/>
              </a:spcAft>
              <a:buClr>
                <a:srgbClr val="FFF452"/>
              </a:buClr>
              <a:buSzPts val="1400"/>
              <a:buFont typeface="Roboto"/>
              <a:buChar char="●"/>
            </a:pPr>
            <a:r>
              <a:rPr lang="ru" sz="1400" b="1" i="1" u="none" strike="noStrike" cap="none" dirty="0">
                <a:solidFill>
                  <a:schemeClr val="lt1"/>
                </a:solidFill>
                <a:latin typeface="Arial"/>
                <a:ea typeface="Arial"/>
                <a:cs typeface="Arial"/>
                <a:sym typeface="Arial"/>
              </a:rPr>
              <a:t>@ Override</a:t>
            </a:r>
            <a:endParaRPr sz="1400" b="1" i="1" u="none" strike="noStrike" cap="none" dirty="0">
              <a:solidFill>
                <a:schemeClr val="lt1"/>
              </a:solidFill>
              <a:latin typeface="Arial"/>
              <a:ea typeface="Arial"/>
              <a:cs typeface="Arial"/>
              <a:sym typeface="Arial"/>
            </a:endParaRPr>
          </a:p>
          <a:p>
            <a:pPr marL="342900" marR="0" lvl="0" indent="-254000" algn="l" rtl="0">
              <a:lnSpc>
                <a:spcPct val="115000"/>
              </a:lnSpc>
              <a:spcBef>
                <a:spcPts val="0"/>
              </a:spcBef>
              <a:spcAft>
                <a:spcPts val="0"/>
              </a:spcAft>
              <a:buClr>
                <a:srgbClr val="FFF452"/>
              </a:buClr>
              <a:buSzPts val="1400"/>
              <a:buFont typeface="Roboto"/>
              <a:buChar char="●"/>
            </a:pPr>
            <a:r>
              <a:rPr lang="ru" sz="1400" b="1" i="1" u="none" strike="noStrike" cap="none" dirty="0">
                <a:solidFill>
                  <a:schemeClr val="lt1"/>
                </a:solidFill>
                <a:latin typeface="Arial"/>
                <a:ea typeface="Arial"/>
                <a:cs typeface="Arial"/>
                <a:sym typeface="Arial"/>
              </a:rPr>
              <a:t> @ SuppressWarnings</a:t>
            </a:r>
            <a:endParaRPr sz="1400" b="1" i="1" u="none" strike="noStrike" cap="none" dirty="0">
              <a:solidFill>
                <a:schemeClr val="lt1"/>
              </a:solidFill>
              <a:latin typeface="Arial"/>
              <a:ea typeface="Arial"/>
              <a:cs typeface="Arial"/>
              <a:sym typeface="Arial"/>
            </a:endParaRPr>
          </a:p>
          <a:p>
            <a:pPr marL="342900" marR="0" lvl="0" indent="-254000" algn="l" rtl="0">
              <a:lnSpc>
                <a:spcPct val="115000"/>
              </a:lnSpc>
              <a:spcBef>
                <a:spcPts val="0"/>
              </a:spcBef>
              <a:spcAft>
                <a:spcPts val="0"/>
              </a:spcAft>
              <a:buClr>
                <a:srgbClr val="FFF452"/>
              </a:buClr>
              <a:buSzPts val="1400"/>
              <a:buFont typeface="Roboto"/>
              <a:buChar char="●"/>
            </a:pPr>
            <a:r>
              <a:rPr lang="ru" sz="1400" b="1" i="1" u="none" strike="noStrike" cap="none" dirty="0">
                <a:solidFill>
                  <a:schemeClr val="lt1"/>
                </a:solidFill>
                <a:latin typeface="Arial"/>
                <a:ea typeface="Arial"/>
                <a:cs typeface="Arial"/>
                <a:sym typeface="Arial"/>
              </a:rPr>
              <a:t> @ Deprecated</a:t>
            </a:r>
            <a:endParaRPr sz="1400" b="1" i="1" u="none" strike="noStrike" cap="none" dirty="0">
              <a:solidFill>
                <a:schemeClr val="lt1"/>
              </a:solidFill>
              <a:latin typeface="Arial"/>
              <a:ea typeface="Arial"/>
              <a:cs typeface="Arial"/>
              <a:sym typeface="Arial"/>
            </a:endParaRPr>
          </a:p>
          <a:p>
            <a:pPr marL="342900" marR="0" lvl="0" indent="-254000" algn="l" rtl="0">
              <a:lnSpc>
                <a:spcPct val="115000"/>
              </a:lnSpc>
              <a:spcBef>
                <a:spcPts val="0"/>
              </a:spcBef>
              <a:spcAft>
                <a:spcPts val="0"/>
              </a:spcAft>
              <a:buClr>
                <a:srgbClr val="FFF452"/>
              </a:buClr>
              <a:buSzPts val="1400"/>
              <a:buFont typeface="Roboto"/>
              <a:buChar char="●"/>
            </a:pPr>
            <a:r>
              <a:rPr lang="ru" sz="1400" b="1" i="1" u="none" strike="noStrike" cap="none" dirty="0">
                <a:solidFill>
                  <a:schemeClr val="lt1"/>
                </a:solidFill>
                <a:latin typeface="Arial"/>
                <a:ea typeface="Arial"/>
                <a:cs typeface="Arial"/>
                <a:sym typeface="Arial"/>
              </a:rPr>
              <a:t> @ SafeVarargs</a:t>
            </a:r>
            <a:endParaRPr sz="1400" b="1" i="1" u="none" strike="noStrike" cap="none" dirty="0">
              <a:solidFill>
                <a:schemeClr val="lt1"/>
              </a:solidFill>
              <a:latin typeface="Arial"/>
              <a:ea typeface="Arial"/>
              <a:cs typeface="Arial"/>
              <a:sym typeface="Arial"/>
            </a:endParaRPr>
          </a:p>
          <a:p>
            <a:pPr marL="342900" marR="0" lvl="0" indent="-254000" algn="l" rtl="0">
              <a:lnSpc>
                <a:spcPct val="115000"/>
              </a:lnSpc>
              <a:spcBef>
                <a:spcPts val="0"/>
              </a:spcBef>
              <a:spcAft>
                <a:spcPts val="0"/>
              </a:spcAft>
              <a:buClr>
                <a:srgbClr val="FFF452"/>
              </a:buClr>
              <a:buSzPts val="1400"/>
              <a:buFont typeface="Roboto"/>
              <a:buChar char="●"/>
            </a:pPr>
            <a:r>
              <a:rPr lang="ru" sz="1400" b="1" i="1" u="none" strike="noStrike" cap="none" dirty="0">
                <a:solidFill>
                  <a:schemeClr val="lt1"/>
                </a:solidFill>
                <a:latin typeface="Arial"/>
                <a:ea typeface="Arial"/>
                <a:cs typeface="Arial"/>
                <a:sym typeface="Arial"/>
              </a:rPr>
              <a:t> @ FunctionalInterface</a:t>
            </a:r>
            <a:endParaRPr sz="1400" b="1" i="1" u="none" strike="noStrike" cap="none" dirty="0">
              <a:solidFill>
                <a:schemeClr val="lt1"/>
              </a:solidFill>
              <a:latin typeface="Arial"/>
              <a:ea typeface="Arial"/>
              <a:cs typeface="Arial"/>
              <a:sym typeface="Arial"/>
            </a:endParaRPr>
          </a:p>
          <a:p>
            <a:pPr marL="0" marR="0" lvl="0" indent="0" algn="l" rtl="0">
              <a:lnSpc>
                <a:spcPct val="115000"/>
              </a:lnSpc>
              <a:spcBef>
                <a:spcPts val="900"/>
              </a:spcBef>
              <a:spcAft>
                <a:spcPts val="0"/>
              </a:spcAft>
              <a:buClr>
                <a:srgbClr val="FFF452"/>
              </a:buClr>
              <a:buSzPts val="1300"/>
              <a:buFont typeface="Arial"/>
              <a:buNone/>
            </a:pPr>
            <a:r>
              <a:rPr lang="ru" sz="1300" b="1" i="0" u="none" strike="noStrike" cap="none" dirty="0">
                <a:solidFill>
                  <a:schemeClr val="lt1"/>
                </a:solidFill>
                <a:latin typeface="Arial"/>
                <a:ea typeface="Arial"/>
                <a:cs typeface="Arial"/>
                <a:sym typeface="Arial"/>
              </a:rPr>
              <a:t>Ці анотації генерують або пригнічують попередження і помилки компілятора.</a:t>
            </a:r>
            <a:endParaRPr sz="1300" b="1" i="0" u="none" strike="noStrike" cap="none" dirty="0">
              <a:solidFill>
                <a:schemeClr val="lt1"/>
              </a:solidFill>
              <a:latin typeface="Arial"/>
              <a:ea typeface="Arial"/>
              <a:cs typeface="Arial"/>
              <a:sym typeface="Arial"/>
            </a:endParaRPr>
          </a:p>
          <a:p>
            <a:pPr marL="0" marR="0" lvl="0" indent="0" algn="l" rtl="0">
              <a:lnSpc>
                <a:spcPct val="115000"/>
              </a:lnSpc>
              <a:spcBef>
                <a:spcPts val="900"/>
              </a:spcBef>
              <a:spcAft>
                <a:spcPts val="900"/>
              </a:spcAft>
              <a:buClr>
                <a:srgbClr val="FFF452"/>
              </a:buClr>
              <a:buSzPts val="1300"/>
              <a:buFont typeface="Arial"/>
              <a:buNone/>
            </a:pPr>
            <a:r>
              <a:rPr lang="ru" sz="1300" b="1" i="0" u="none" strike="noStrike" cap="none" dirty="0">
                <a:solidFill>
                  <a:schemeClr val="lt1"/>
                </a:solidFill>
                <a:latin typeface="Arial"/>
                <a:ea typeface="Arial"/>
                <a:cs typeface="Arial"/>
                <a:sym typeface="Arial"/>
              </a:rPr>
              <a:t>Послідовне їх застосування часто є хорошою практикою, оскільки їх додавання може запобігти майбутнім помилки програміста.</a:t>
            </a:r>
            <a:endParaRPr sz="1300" b="1" i="0" u="none" strike="noStrike" cap="none" dirty="0">
              <a:solidFill>
                <a:schemeClr val="lt1"/>
              </a:solidFill>
              <a:latin typeface="Arial"/>
              <a:ea typeface="Arial"/>
              <a:cs typeface="Arial"/>
              <a:sym typeface="Arial"/>
            </a:endParaRPr>
          </a:p>
        </p:txBody>
      </p:sp>
      <p:pic>
        <p:nvPicPr>
          <p:cNvPr id="94" name="Google Shape;94;p4" descr="A picture containing text&#10;&#10;Description automatically generated"/>
          <p:cNvPicPr preferRelativeResize="0"/>
          <p:nvPr/>
        </p:nvPicPr>
        <p:blipFill rotWithShape="1">
          <a:blip r:embed="rId3">
            <a:alphaModFix/>
          </a:blip>
          <a:srcRect/>
          <a:stretch/>
        </p:blipFill>
        <p:spPr>
          <a:xfrm>
            <a:off x="4110108" y="183316"/>
            <a:ext cx="1112331" cy="314471"/>
          </a:xfrm>
          <a:prstGeom prst="rect">
            <a:avLst/>
          </a:prstGeom>
          <a:noFill/>
          <a:ln>
            <a:noFill/>
          </a:ln>
        </p:spPr>
      </p:pic>
      <p:sp>
        <p:nvSpPr>
          <p:cNvPr id="95" name="Google Shape;95;p4"/>
          <p:cNvSpPr txBox="1"/>
          <p:nvPr/>
        </p:nvSpPr>
        <p:spPr>
          <a:xfrm>
            <a:off x="3591000" y="750921"/>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400" b="1" i="0" u="none" strike="noStrike" cap="none">
                <a:solidFill>
                  <a:srgbClr val="FFF452"/>
                </a:solidFill>
                <a:latin typeface="Arial"/>
                <a:ea typeface="Arial"/>
                <a:cs typeface="Arial"/>
                <a:sym typeface="Arial"/>
              </a:rPr>
              <a:t>Вбудовані анотації</a:t>
            </a:r>
            <a:endParaRPr sz="1400" b="1" i="0" u="none" strike="noStrike" cap="none">
              <a:solidFill>
                <a:srgbClr val="FFF452"/>
              </a:solidFill>
              <a:latin typeface="Arial"/>
              <a:ea typeface="Arial"/>
              <a:cs typeface="Arial"/>
              <a:sym typeface="Arial"/>
            </a:endParaRPr>
          </a:p>
        </p:txBody>
      </p:sp>
      <p:cxnSp>
        <p:nvCxnSpPr>
          <p:cNvPr id="96" name="Google Shape;96;p4"/>
          <p:cNvCxnSpPr/>
          <p:nvPr/>
        </p:nvCxnSpPr>
        <p:spPr>
          <a:xfrm>
            <a:off x="5068132" y="1638301"/>
            <a:ext cx="0" cy="2646620"/>
          </a:xfrm>
          <a:prstGeom prst="straightConnector1">
            <a:avLst/>
          </a:prstGeom>
          <a:noFill/>
          <a:ln w="9525" cap="flat" cmpd="sng">
            <a:solidFill>
              <a:srgbClr val="FFF452"/>
            </a:solidFill>
            <a:prstDash val="solid"/>
            <a:round/>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5"/>
          <p:cNvSpPr/>
          <p:nvPr/>
        </p:nvSpPr>
        <p:spPr>
          <a:xfrm>
            <a:off x="281946" y="2665325"/>
            <a:ext cx="8522272" cy="2338627"/>
          </a:xfrm>
          <a:prstGeom prst="rect">
            <a:avLst/>
          </a:prstGeom>
          <a:solidFill>
            <a:schemeClr val="lt1"/>
          </a:solidFill>
          <a:ln w="25400" cap="flat" cmpd="sng">
            <a:solidFill>
              <a:srgbClr val="FFF4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02" name="Google Shape;102;p5"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03" name="Google Shape;103;p5"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04" name="Google Shape;104;p5"/>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05" name="Google Shape;105;p5"/>
          <p:cNvSpPr/>
          <p:nvPr/>
        </p:nvSpPr>
        <p:spPr>
          <a:xfrm>
            <a:off x="4779399" y="2840059"/>
            <a:ext cx="4572000" cy="21051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rgbClr val="000000"/>
              </a:buClr>
              <a:buSzPts val="1100"/>
              <a:buFont typeface="Arial"/>
              <a:buNone/>
            </a:pPr>
            <a:r>
              <a:rPr lang="ru" sz="1100" b="0" i="0" u="sng" strike="noStrike" cap="none" dirty="0">
                <a:solidFill>
                  <a:srgbClr val="000000"/>
                </a:solidFill>
                <a:latin typeface="Arial"/>
                <a:ea typeface="Arial"/>
                <a:cs typeface="Arial"/>
                <a:sym typeface="Arial"/>
              </a:rPr>
              <a:t>@Override Example Code:</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class </a:t>
            </a:r>
            <a:r>
              <a:rPr lang="ru" sz="1100" b="0" i="0" u="none" strike="noStrike" cap="none" dirty="0">
                <a:solidFill>
                  <a:srgbClr val="7030A0"/>
                </a:solidFill>
                <a:latin typeface="Arial"/>
                <a:ea typeface="Arial"/>
                <a:cs typeface="Arial"/>
                <a:sym typeface="Arial"/>
              </a:rPr>
              <a:t>Base</a:t>
            </a:r>
            <a:r>
              <a:rPr lang="ru" sz="1100" b="0" i="0" u="none" strike="noStrike" cap="none" dirty="0">
                <a:solidFill>
                  <a:srgbClr val="000000"/>
                </a:solidFill>
                <a:latin typeface="Arial"/>
                <a:ea typeface="Arial"/>
                <a:cs typeface="Arial"/>
                <a:sym typeface="Arial"/>
              </a:rPr>
              <a:t> {</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    public void yes(int i) { }</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class </a:t>
            </a:r>
            <a:r>
              <a:rPr lang="ru" sz="1100" b="0" i="0" u="none" strike="noStrike" cap="none" dirty="0">
                <a:solidFill>
                  <a:srgbClr val="7030A0"/>
                </a:solidFill>
                <a:latin typeface="Arial"/>
                <a:ea typeface="Arial"/>
                <a:cs typeface="Arial"/>
                <a:sym typeface="Arial"/>
              </a:rPr>
              <a:t>Subclass</a:t>
            </a:r>
            <a:r>
              <a:rPr lang="ru" sz="1100" b="0" i="0" u="none" strike="noStrike" cap="none" dirty="0">
                <a:solidFill>
                  <a:srgbClr val="000000"/>
                </a:solidFill>
                <a:latin typeface="Arial"/>
                <a:ea typeface="Arial"/>
                <a:cs typeface="Arial"/>
                <a:sym typeface="Arial"/>
              </a:rPr>
              <a:t> extends </a:t>
            </a:r>
            <a:r>
              <a:rPr lang="ru" sz="1100" b="0" i="0" u="none" strike="noStrike" cap="none" dirty="0">
                <a:solidFill>
                  <a:srgbClr val="7030A0"/>
                </a:solidFill>
                <a:latin typeface="Arial"/>
                <a:ea typeface="Arial"/>
                <a:cs typeface="Arial"/>
                <a:sym typeface="Arial"/>
              </a:rPr>
              <a:t>Base</a:t>
            </a:r>
            <a:r>
              <a:rPr lang="ru" sz="1100" b="0" i="0" u="none" strike="noStrike" cap="none" dirty="0">
                <a:solidFill>
                  <a:srgbClr val="000000"/>
                </a:solidFill>
                <a:latin typeface="Arial"/>
                <a:ea typeface="Arial"/>
                <a:cs typeface="Arial"/>
                <a:sym typeface="Arial"/>
              </a:rPr>
              <a:t> {</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r>
              <a:rPr lang="ru" sz="1100" b="0" i="1" u="none" strike="noStrike" cap="none" dirty="0">
                <a:solidFill>
                  <a:srgbClr val="000000"/>
                </a:solidFill>
                <a:latin typeface="Arial"/>
                <a:ea typeface="Arial"/>
                <a:cs typeface="Arial"/>
                <a:sym typeface="Arial"/>
              </a:rPr>
              <a:t>    </a:t>
            </a:r>
            <a:r>
              <a:rPr lang="ru" sz="1100" b="1" i="1" u="none" strike="noStrike" cap="none" dirty="0">
                <a:solidFill>
                  <a:srgbClr val="7F7F7F"/>
                </a:solidFill>
                <a:latin typeface="Arial"/>
                <a:ea typeface="Arial"/>
                <a:cs typeface="Arial"/>
                <a:sym typeface="Arial"/>
              </a:rPr>
              <a:t>@Override</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    public void yes(int i) { }</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    </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7F7F7F"/>
              </a:buClr>
              <a:buSzPts val="1100"/>
              <a:buFont typeface="Arial"/>
              <a:buNone/>
            </a:pPr>
            <a:r>
              <a:rPr lang="ru" sz="1100" b="1" i="1" u="none" strike="noStrike" cap="none" dirty="0">
                <a:solidFill>
                  <a:srgbClr val="7F7F7F"/>
                </a:solidFill>
                <a:latin typeface="Arial"/>
                <a:ea typeface="Arial"/>
                <a:cs typeface="Arial"/>
                <a:sym typeface="Arial"/>
              </a:rPr>
              <a:t>    @Override</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FF0000"/>
              </a:buClr>
              <a:buSzPts val="1100"/>
              <a:buFont typeface="Arial"/>
              <a:buNone/>
            </a:pPr>
            <a:r>
              <a:rPr lang="ru" sz="1100" b="0" i="0" u="none" strike="noStrike" cap="none" dirty="0">
                <a:solidFill>
                  <a:srgbClr val="FF0000"/>
                </a:solidFill>
                <a:latin typeface="Arial"/>
                <a:ea typeface="Arial"/>
                <a:cs typeface="Arial"/>
                <a:sym typeface="Arial"/>
              </a:rPr>
              <a:t>    public void no(float x) { }  </a:t>
            </a:r>
            <a:r>
              <a:rPr lang="ru" sz="1100" b="0" i="1" u="none" strike="noStrike" cap="none" dirty="0">
                <a:solidFill>
                  <a:srgbClr val="7F7F7F"/>
                </a:solidFill>
                <a:latin typeface="Arial"/>
                <a:ea typeface="Arial"/>
                <a:cs typeface="Arial"/>
                <a:sym typeface="Arial"/>
              </a:rPr>
              <a:t>// Compiler error generated here!</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pic>
        <p:nvPicPr>
          <p:cNvPr id="106" name="Google Shape;106;p5" descr="Ð ÐµÐ·ÑÐ»ÑÑÐ°Ñ Ð¿Ð¾ÑÑÐºÑ Ð·Ð¾Ð±ÑÐ°Ð¶ÐµÐ½Ñ Ð·Ð° Ð·Ð°Ð¿Ð¸ÑÐ¾Ð¼ &quot;annotation&quot;"/>
          <p:cNvPicPr preferRelativeResize="0"/>
          <p:nvPr/>
        </p:nvPicPr>
        <p:blipFill rotWithShape="1">
          <a:blip r:embed="rId3">
            <a:alphaModFix/>
          </a:blip>
          <a:srcRect/>
          <a:stretch/>
        </p:blipFill>
        <p:spPr>
          <a:xfrm>
            <a:off x="3746981" y="1378777"/>
            <a:ext cx="1818505" cy="1112700"/>
          </a:xfrm>
          <a:prstGeom prst="rect">
            <a:avLst/>
          </a:prstGeom>
          <a:noFill/>
          <a:ln>
            <a:noFill/>
          </a:ln>
        </p:spPr>
      </p:pic>
      <p:sp>
        <p:nvSpPr>
          <p:cNvPr id="107" name="Google Shape;107;p5"/>
          <p:cNvSpPr txBox="1"/>
          <p:nvPr/>
        </p:nvSpPr>
        <p:spPr>
          <a:xfrm>
            <a:off x="544270" y="2888148"/>
            <a:ext cx="3565838" cy="2082190"/>
          </a:xfrm>
          <a:prstGeom prst="rect">
            <a:avLst/>
          </a:prstGeom>
          <a:noFill/>
          <a:ln>
            <a:noFill/>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ru" sz="1400" b="1" i="0" u="none" strike="noStrike" cap="none">
                <a:solidFill>
                  <a:srgbClr val="151F33"/>
                </a:solidFill>
                <a:highlight>
                  <a:srgbClr val="FFFFFF"/>
                </a:highlight>
                <a:latin typeface="Arial"/>
                <a:ea typeface="Arial"/>
                <a:cs typeface="Arial"/>
                <a:sym typeface="Arial"/>
              </a:rPr>
              <a:t>Якщо у батьків не виявиться цього методу, існує ймовірність, що ми даремно писали код, тому що конкретно цей метод може і не викликатися ніколи, а з Інструкцією @Override компілятор нам скаже, що:</a:t>
            </a:r>
            <a:endParaRPr sz="1400" b="1" i="0" u="none" strike="noStrike" cap="none">
              <a:solidFill>
                <a:srgbClr val="151F33"/>
              </a:solidFill>
              <a:highlight>
                <a:srgbClr val="FFFFFF"/>
              </a:highlight>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ru" sz="1400" b="1" i="0" u="none" strike="noStrike" cap="none">
                <a:solidFill>
                  <a:srgbClr val="151F33"/>
                </a:solidFill>
                <a:highlight>
                  <a:srgbClr val="FFFFFF"/>
                </a:highlight>
                <a:latin typeface="Arial"/>
                <a:ea typeface="Arial"/>
                <a:cs typeface="Arial"/>
                <a:sym typeface="Arial"/>
              </a:rPr>
              <a:t> "Я не знайшов такого методу в батьках ... щось тут не чисто"</a:t>
            </a:r>
            <a:endParaRPr sz="1400" b="1" i="0" u="none" strike="noStrike" cap="none">
              <a:solidFill>
                <a:srgbClr val="000000"/>
              </a:solidFill>
              <a:latin typeface="Arial"/>
              <a:ea typeface="Arial"/>
              <a:cs typeface="Arial"/>
              <a:sym typeface="Arial"/>
            </a:endParaRPr>
          </a:p>
        </p:txBody>
      </p:sp>
      <p:sp>
        <p:nvSpPr>
          <p:cNvPr id="108" name="Google Shape;108;p5"/>
          <p:cNvSpPr txBox="1"/>
          <p:nvPr/>
        </p:nvSpPr>
        <p:spPr>
          <a:xfrm>
            <a:off x="3591000" y="764600"/>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400" b="1" i="0" u="none" strike="noStrike" cap="none">
                <a:solidFill>
                  <a:srgbClr val="FFF452"/>
                </a:solidFill>
                <a:latin typeface="Arial"/>
                <a:ea typeface="Arial"/>
                <a:cs typeface="Arial"/>
                <a:sym typeface="Arial"/>
              </a:rPr>
              <a:t>Override</a:t>
            </a:r>
            <a:endParaRPr sz="1400" b="1" i="0" u="none" strike="noStrike" cap="none">
              <a:solidFill>
                <a:srgbClr val="FFF452"/>
              </a:solidFill>
              <a:latin typeface="Arial"/>
              <a:ea typeface="Arial"/>
              <a:cs typeface="Arial"/>
              <a:sym typeface="Arial"/>
            </a:endParaRPr>
          </a:p>
        </p:txBody>
      </p:sp>
      <p:pic>
        <p:nvPicPr>
          <p:cNvPr id="109" name="Google Shape;109;p5" descr="A picture containing text&#10;&#10;Description automatically generated"/>
          <p:cNvPicPr preferRelativeResize="0"/>
          <p:nvPr/>
        </p:nvPicPr>
        <p:blipFill rotWithShape="1">
          <a:blip r:embed="rId4">
            <a:alphaModFix/>
          </a:blip>
          <a:srcRect/>
          <a:stretch/>
        </p:blipFill>
        <p:spPr>
          <a:xfrm>
            <a:off x="4088842" y="276281"/>
            <a:ext cx="1112331" cy="31447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6"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15" name="Google Shape;115;p6"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16" name="Google Shape;116;p6"/>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17" name="Google Shape;117;p6"/>
          <p:cNvSpPr txBox="1"/>
          <p:nvPr/>
        </p:nvSpPr>
        <p:spPr>
          <a:xfrm>
            <a:off x="4905169" y="1320066"/>
            <a:ext cx="3444989" cy="33978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Clr>
                <a:srgbClr val="000000"/>
              </a:buClr>
              <a:buSzPts val="1200"/>
              <a:buFont typeface="Arial"/>
              <a:buNone/>
            </a:pPr>
            <a:r>
              <a:rPr lang="ru" sz="1200" b="1" i="0" u="none" strike="noStrike" cap="none" dirty="0">
                <a:solidFill>
                  <a:schemeClr val="lt1"/>
                </a:solidFill>
                <a:latin typeface="Arial"/>
                <a:ea typeface="Arial"/>
                <a:cs typeface="Arial"/>
                <a:sym typeface="Arial"/>
              </a:rPr>
              <a:t>У міру розвитку проекту його API змінюються. Згодом з'являються певні конструктори, поля, типи або методи, які ми не хочемо, щоб люди більше використовували.</a:t>
            </a:r>
            <a:endParaRPr sz="1200" b="1" i="0" u="none" strike="noStrike" cap="none" dirty="0">
              <a:solidFill>
                <a:schemeClr val="lt1"/>
              </a:solidFill>
              <a:latin typeface="Arial"/>
              <a:ea typeface="Arial"/>
              <a:cs typeface="Arial"/>
              <a:sym typeface="Arial"/>
            </a:endParaRPr>
          </a:p>
          <a:p>
            <a:pPr marL="0" marR="0" lvl="0" indent="0" algn="l" rtl="0">
              <a:lnSpc>
                <a:spcPct val="115000"/>
              </a:lnSpc>
              <a:spcBef>
                <a:spcPts val="900"/>
              </a:spcBef>
              <a:spcAft>
                <a:spcPts val="0"/>
              </a:spcAft>
              <a:buClr>
                <a:srgbClr val="000000"/>
              </a:buClr>
              <a:buSzPts val="1200"/>
              <a:buFont typeface="Arial"/>
              <a:buNone/>
            </a:pPr>
            <a:r>
              <a:rPr lang="ru" sz="1200" b="1" i="0" u="none" strike="noStrike" cap="none" dirty="0">
                <a:solidFill>
                  <a:schemeClr val="lt1"/>
                </a:solidFill>
                <a:latin typeface="Arial"/>
                <a:ea typeface="Arial"/>
                <a:cs typeface="Arial"/>
                <a:sym typeface="Arial"/>
              </a:rPr>
              <a:t>Замість того, щоб порушувати зворотну сумісність API проекту, ми можемо помітити ці елементи за допомогою анотації </a:t>
            </a:r>
            <a:r>
              <a:rPr lang="ru" sz="1200" b="1" i="0" u="none" strike="noStrike" cap="none" dirty="0">
                <a:solidFill>
                  <a:srgbClr val="FFF452"/>
                </a:solidFill>
                <a:latin typeface="Arial"/>
                <a:ea typeface="Arial"/>
                <a:cs typeface="Arial"/>
                <a:sym typeface="Arial"/>
              </a:rPr>
              <a:t>@Deprecated . </a:t>
            </a:r>
            <a:endParaRPr sz="1200" b="1" i="0" u="none" strike="noStrike" cap="none" dirty="0">
              <a:solidFill>
                <a:srgbClr val="FFF452"/>
              </a:solidFill>
              <a:latin typeface="Arial"/>
              <a:ea typeface="Arial"/>
              <a:cs typeface="Arial"/>
              <a:sym typeface="Arial"/>
            </a:endParaRPr>
          </a:p>
          <a:p>
            <a:pPr marL="0" marR="0" lvl="0" indent="0" algn="l" rtl="0">
              <a:lnSpc>
                <a:spcPct val="115000"/>
              </a:lnSpc>
              <a:spcBef>
                <a:spcPts val="900"/>
              </a:spcBef>
              <a:spcAft>
                <a:spcPts val="900"/>
              </a:spcAft>
              <a:buClr>
                <a:srgbClr val="000000"/>
              </a:buClr>
              <a:buSzPts val="1200"/>
              <a:buFont typeface="Arial"/>
              <a:buNone/>
            </a:pPr>
            <a:r>
              <a:rPr lang="ru" sz="1200" b="1" i="0" u="none" strike="noStrike" cap="none" dirty="0">
                <a:solidFill>
                  <a:srgbClr val="FFF452"/>
                </a:solidFill>
                <a:latin typeface="Arial"/>
                <a:ea typeface="Arial"/>
                <a:cs typeface="Arial"/>
                <a:sym typeface="Arial"/>
              </a:rPr>
              <a:t>@Deprecated </a:t>
            </a:r>
            <a:r>
              <a:rPr lang="ru" sz="1200" b="1" i="0" u="none" strike="noStrike" cap="none" dirty="0">
                <a:solidFill>
                  <a:schemeClr val="lt1"/>
                </a:solidFill>
                <a:latin typeface="Arial"/>
                <a:ea typeface="Arial"/>
                <a:cs typeface="Arial"/>
                <a:sym typeface="Arial"/>
              </a:rPr>
              <a:t>повідомляє іншим розробникам, що зазначений елемент більше не повинен використовуватися . Зазвичай Javadoc супроводжує анотацію </a:t>
            </a:r>
            <a:r>
              <a:rPr lang="ru" sz="1200" b="1" i="0" u="none" strike="noStrike" cap="none" dirty="0">
                <a:solidFill>
                  <a:srgbClr val="FFF452"/>
                </a:solidFill>
                <a:latin typeface="Arial"/>
                <a:ea typeface="Arial"/>
                <a:cs typeface="Arial"/>
                <a:sym typeface="Arial"/>
              </a:rPr>
              <a:t>@Deprecated , </a:t>
            </a:r>
            <a:r>
              <a:rPr lang="ru" sz="1200" b="1" i="0" u="none" strike="noStrike" cap="none" dirty="0">
                <a:solidFill>
                  <a:schemeClr val="lt1"/>
                </a:solidFill>
                <a:latin typeface="Arial"/>
                <a:ea typeface="Arial"/>
                <a:cs typeface="Arial"/>
                <a:sym typeface="Arial"/>
              </a:rPr>
              <a:t>щоб пояснити, що буде кращою альтернативою, яка буде служити правильній поведінці </a:t>
            </a:r>
            <a:endParaRPr sz="1200" b="1" i="0" u="none" strike="noStrike" cap="none" dirty="0">
              <a:solidFill>
                <a:schemeClr val="lt1"/>
              </a:solidFill>
              <a:latin typeface="Arial"/>
              <a:ea typeface="Arial"/>
              <a:cs typeface="Arial"/>
              <a:sym typeface="Arial"/>
            </a:endParaRPr>
          </a:p>
        </p:txBody>
      </p:sp>
      <p:pic>
        <p:nvPicPr>
          <p:cNvPr id="118" name="Google Shape;118;p6"/>
          <p:cNvPicPr preferRelativeResize="0"/>
          <p:nvPr/>
        </p:nvPicPr>
        <p:blipFill rotWithShape="1">
          <a:blip r:embed="rId3">
            <a:alphaModFix/>
          </a:blip>
          <a:srcRect/>
          <a:stretch/>
        </p:blipFill>
        <p:spPr>
          <a:xfrm>
            <a:off x="522898" y="1624622"/>
            <a:ext cx="4143375" cy="3093244"/>
          </a:xfrm>
          <a:prstGeom prst="rect">
            <a:avLst/>
          </a:prstGeom>
          <a:noFill/>
          <a:ln>
            <a:noFill/>
          </a:ln>
        </p:spPr>
      </p:pic>
      <p:pic>
        <p:nvPicPr>
          <p:cNvPr id="119" name="Google Shape;119;p6" descr="A picture containing text&#10;&#10;Description automatically generated"/>
          <p:cNvPicPr preferRelativeResize="0"/>
          <p:nvPr/>
        </p:nvPicPr>
        <p:blipFill rotWithShape="1">
          <a:blip r:embed="rId4">
            <a:alphaModFix/>
          </a:blip>
          <a:srcRect/>
          <a:stretch/>
        </p:blipFill>
        <p:spPr>
          <a:xfrm>
            <a:off x="3853074" y="258090"/>
            <a:ext cx="1437851" cy="406500"/>
          </a:xfrm>
          <a:prstGeom prst="rect">
            <a:avLst/>
          </a:prstGeom>
          <a:noFill/>
          <a:ln>
            <a:noFill/>
          </a:ln>
        </p:spPr>
      </p:pic>
      <p:sp>
        <p:nvSpPr>
          <p:cNvPr id="120" name="Google Shape;120;p6"/>
          <p:cNvSpPr txBox="1"/>
          <p:nvPr/>
        </p:nvSpPr>
        <p:spPr>
          <a:xfrm>
            <a:off x="3591000" y="876011"/>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400" b="1" i="0" u="none" strike="noStrike" cap="none">
                <a:solidFill>
                  <a:srgbClr val="FFF452"/>
                </a:solidFill>
                <a:latin typeface="Arial"/>
                <a:ea typeface="Arial"/>
                <a:cs typeface="Arial"/>
                <a:sym typeface="Arial"/>
              </a:rPr>
              <a:t>Deprecated</a:t>
            </a:r>
            <a:endParaRPr sz="1400" b="1" i="0" u="none" strike="noStrike" cap="none">
              <a:solidFill>
                <a:srgbClr val="FFF45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7"/>
          <p:cNvSpPr/>
          <p:nvPr/>
        </p:nvSpPr>
        <p:spPr>
          <a:xfrm>
            <a:off x="459581" y="771801"/>
            <a:ext cx="8312279" cy="4289298"/>
          </a:xfrm>
          <a:prstGeom prst="rect">
            <a:avLst/>
          </a:prstGeom>
          <a:solidFill>
            <a:schemeClr val="lt1"/>
          </a:solidFill>
          <a:ln w="25400" cap="flat" cmpd="sng">
            <a:solidFill>
              <a:srgbClr val="FFF45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26" name="Google Shape;126;p7"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27" name="Google Shape;127;p7"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28" name="Google Shape;128;p7"/>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29" name="Google Shape;129;p7"/>
          <p:cNvSpPr/>
          <p:nvPr/>
        </p:nvSpPr>
        <p:spPr>
          <a:xfrm>
            <a:off x="674487" y="941005"/>
            <a:ext cx="4572000" cy="2719200"/>
          </a:xfrm>
          <a:prstGeom prst="rect">
            <a:avLst/>
          </a:prstGeom>
          <a:noFill/>
          <a:ln>
            <a:noFill/>
          </a:ln>
        </p:spPr>
        <p:txBody>
          <a:bodyPr spcFirstLastPara="1" wrap="square" lIns="68575" tIns="34275" rIns="68575" bIns="34275" anchor="t" anchorCtr="0">
            <a:noAutofit/>
          </a:bodyPr>
          <a:lstStyle/>
          <a:p>
            <a:pPr marL="0" marR="0" lvl="0" indent="0" algn="l" rtl="0">
              <a:lnSpc>
                <a:spcPct val="8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public class SuppressExample {</a:t>
            </a:r>
            <a:endParaRPr sz="1100" b="0" i="0" u="none" strike="noStrike" cap="none" dirty="0">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        List wordList = new ArrayList();    </a:t>
            </a:r>
            <a:r>
              <a:rPr lang="ru" sz="1100" b="0" i="0" u="none" strike="noStrike" cap="none" dirty="0">
                <a:solidFill>
                  <a:srgbClr val="7F7F7F"/>
                </a:solidFill>
                <a:latin typeface="Arial"/>
                <a:ea typeface="Arial"/>
                <a:cs typeface="Arial"/>
                <a:sym typeface="Arial"/>
              </a:rPr>
              <a:t>// no typing information on the List</a:t>
            </a:r>
            <a:endParaRPr sz="1100" b="0" i="0" u="none" strike="noStrike" cap="none" dirty="0">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        private void generateWarning(){</a:t>
            </a:r>
            <a:endParaRPr sz="1100" b="0" i="0" u="none" strike="noStrike" cap="none" dirty="0">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            wordList.add("foo");  </a:t>
            </a:r>
            <a:r>
              <a:rPr lang="ru" sz="1100" b="0" i="0" u="none" strike="noStrike" cap="none" dirty="0">
                <a:solidFill>
                  <a:srgbClr val="7F7F7F"/>
                </a:solidFill>
                <a:latin typeface="Arial"/>
                <a:ea typeface="Arial"/>
                <a:cs typeface="Arial"/>
                <a:sym typeface="Arial"/>
              </a:rPr>
              <a:t>// Warning generated here.</a:t>
            </a:r>
            <a:endParaRPr sz="1100" b="0" i="0" u="none" strike="noStrike" cap="none" dirty="0">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        }</a:t>
            </a:r>
            <a:endParaRPr sz="1100" b="0" i="0" u="none" strike="noStrike" cap="none" dirty="0">
              <a:solidFill>
                <a:srgbClr val="000000"/>
              </a:solidFill>
              <a:latin typeface="Arial"/>
              <a:ea typeface="Arial"/>
              <a:cs typeface="Arial"/>
              <a:sym typeface="Arial"/>
            </a:endParaRPr>
          </a:p>
          <a:p>
            <a:pPr marL="0" marR="0" lvl="0" indent="0" algn="l" rtl="0">
              <a:lnSpc>
                <a:spcPct val="8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a:t>
            </a:r>
            <a:endParaRPr sz="1100" b="0" i="0" u="none" strike="noStrike" cap="none" dirty="0">
              <a:solidFill>
                <a:srgbClr val="000000"/>
              </a:solidFill>
              <a:latin typeface="Arial"/>
              <a:ea typeface="Arial"/>
              <a:cs typeface="Arial"/>
              <a:sym typeface="Arial"/>
            </a:endParaRPr>
          </a:p>
          <a:p>
            <a:pPr marL="0" marR="0" lvl="0" indent="0" algn="l" rtl="0">
              <a:lnSpc>
                <a:spcPct val="80000"/>
              </a:lnSpc>
              <a:spcBef>
                <a:spcPts val="0"/>
              </a:spcBef>
              <a:spcAft>
                <a:spcPts val="0"/>
              </a:spcAft>
              <a:buClr>
                <a:srgbClr val="000000"/>
              </a:buClr>
              <a:buSzPts val="500"/>
              <a:buFont typeface="Arial"/>
              <a:buNone/>
            </a:pPr>
            <a:endParaRPr sz="500" b="0" i="0" u="none" strike="noStrike" cap="none" dirty="0">
              <a:solidFill>
                <a:srgbClr val="000000"/>
              </a:solidFill>
              <a:latin typeface="Arial"/>
              <a:ea typeface="Arial"/>
              <a:cs typeface="Arial"/>
              <a:sym typeface="Arial"/>
            </a:endParaRPr>
          </a:p>
          <a:p>
            <a:pPr marL="0" marR="0" lvl="0" indent="0" algn="l" rtl="0">
              <a:lnSpc>
                <a:spcPct val="80000"/>
              </a:lnSpc>
              <a:spcBef>
                <a:spcPts val="0"/>
              </a:spcBef>
              <a:spcAft>
                <a:spcPts val="0"/>
              </a:spcAft>
              <a:buClr>
                <a:srgbClr val="000000"/>
              </a:buClr>
              <a:buSzPts val="500"/>
              <a:buFont typeface="Arial"/>
              <a:buNone/>
            </a:pPr>
            <a:endParaRPr sz="500" b="0" i="1" u="none" strike="noStrike" cap="none" dirty="0">
              <a:solidFill>
                <a:srgbClr val="92D050"/>
              </a:solidFill>
              <a:latin typeface="Arial"/>
              <a:ea typeface="Arial"/>
              <a:cs typeface="Arial"/>
              <a:sym typeface="Arial"/>
            </a:endParaRPr>
          </a:p>
          <a:p>
            <a:pPr marL="0" marR="0" lvl="0" indent="0" algn="l" rtl="0">
              <a:lnSpc>
                <a:spcPct val="80000"/>
              </a:lnSpc>
              <a:spcBef>
                <a:spcPts val="0"/>
              </a:spcBef>
              <a:spcAft>
                <a:spcPts val="0"/>
              </a:spcAft>
              <a:buClr>
                <a:srgbClr val="92D050"/>
              </a:buClr>
              <a:buSzPts val="1100"/>
              <a:buFont typeface="Arial"/>
              <a:buNone/>
            </a:pPr>
            <a:r>
              <a:rPr lang="ru" sz="1100" b="0" i="1" u="none" strike="noStrike" cap="none" dirty="0">
                <a:solidFill>
                  <a:srgbClr val="92D050"/>
                </a:solidFill>
                <a:latin typeface="Arial"/>
                <a:ea typeface="Arial"/>
                <a:cs typeface="Arial"/>
                <a:sym typeface="Arial"/>
              </a:rPr>
              <a:t>javac -Xlint:unchecked SuppressExample.java</a:t>
            </a:r>
            <a:endParaRPr sz="1100" b="0" i="0" u="none" strike="noStrike" cap="none" dirty="0">
              <a:solidFill>
                <a:srgbClr val="000000"/>
              </a:solidFill>
              <a:latin typeface="Arial"/>
              <a:ea typeface="Arial"/>
              <a:cs typeface="Arial"/>
              <a:sym typeface="Arial"/>
            </a:endParaRPr>
          </a:p>
          <a:p>
            <a:pPr marL="0" marR="0" lvl="0" indent="0" algn="l" rtl="0">
              <a:lnSpc>
                <a:spcPct val="80000"/>
              </a:lnSpc>
              <a:spcBef>
                <a:spcPts val="0"/>
              </a:spcBef>
              <a:spcAft>
                <a:spcPts val="0"/>
              </a:spcAft>
              <a:buClr>
                <a:srgbClr val="92D050"/>
              </a:buClr>
              <a:buSzPts val="1100"/>
              <a:buFont typeface="Arial"/>
              <a:buNone/>
            </a:pPr>
            <a:r>
              <a:rPr lang="ru" sz="1100" b="0" i="1" u="none" strike="noStrike" cap="none" dirty="0">
                <a:solidFill>
                  <a:srgbClr val="92D050"/>
                </a:solidFill>
                <a:latin typeface="Arial"/>
                <a:ea typeface="Arial"/>
                <a:cs typeface="Arial"/>
                <a:sym typeface="Arial"/>
              </a:rPr>
              <a:t>SuppressExample.java:13: warning: [unchecked] unchecked call to add(E) as a member of the raw type java.util.List</a:t>
            </a:r>
            <a:endParaRPr sz="1100" b="0" i="1" u="none" strike="noStrike" cap="none" dirty="0">
              <a:solidFill>
                <a:srgbClr val="92D050"/>
              </a:solidFill>
              <a:latin typeface="Arial"/>
              <a:ea typeface="Arial"/>
              <a:cs typeface="Arial"/>
              <a:sym typeface="Arial"/>
            </a:endParaRPr>
          </a:p>
          <a:p>
            <a:pPr marL="0" marR="0" lvl="0" indent="0" algn="l" rtl="0">
              <a:lnSpc>
                <a:spcPct val="80000"/>
              </a:lnSpc>
              <a:spcBef>
                <a:spcPts val="0"/>
              </a:spcBef>
              <a:spcAft>
                <a:spcPts val="0"/>
              </a:spcAft>
              <a:buClr>
                <a:srgbClr val="92D050"/>
              </a:buClr>
              <a:buSzPts val="1100"/>
              <a:buFont typeface="Arial"/>
              <a:buNone/>
            </a:pPr>
            <a:r>
              <a:rPr lang="ru" sz="1100" b="0" i="1" u="none" strike="noStrike" cap="none" dirty="0">
                <a:solidFill>
                  <a:srgbClr val="92D050"/>
                </a:solidFill>
                <a:latin typeface="Arial"/>
                <a:ea typeface="Arial"/>
                <a:cs typeface="Arial"/>
                <a:sym typeface="Arial"/>
              </a:rPr>
              <a:t>            wordList.add("foo");  </a:t>
            </a:r>
            <a:r>
              <a:rPr lang="ru" sz="1100" b="0" i="1" u="none" strike="noStrike" cap="none" dirty="0">
                <a:solidFill>
                  <a:srgbClr val="7F7F7F"/>
                </a:solidFill>
                <a:latin typeface="Arial"/>
                <a:ea typeface="Arial"/>
                <a:cs typeface="Arial"/>
                <a:sym typeface="Arial"/>
              </a:rPr>
              <a:t>// Warning generated here.</a:t>
            </a:r>
            <a:endParaRPr sz="1100" b="0" i="0" u="none" strike="noStrike" cap="none" dirty="0">
              <a:solidFill>
                <a:srgbClr val="000000"/>
              </a:solidFill>
              <a:latin typeface="Arial"/>
              <a:ea typeface="Arial"/>
              <a:cs typeface="Arial"/>
              <a:sym typeface="Arial"/>
            </a:endParaRPr>
          </a:p>
          <a:p>
            <a:pPr marL="0" marR="0" lvl="0" indent="0" algn="l" rtl="0">
              <a:lnSpc>
                <a:spcPct val="8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                        ^</a:t>
            </a:r>
            <a:endParaRPr sz="1100" b="0" i="0" u="none" strike="noStrike" cap="none" dirty="0">
              <a:solidFill>
                <a:srgbClr val="000000"/>
              </a:solidFill>
              <a:latin typeface="Arial"/>
              <a:ea typeface="Arial"/>
              <a:cs typeface="Arial"/>
              <a:sym typeface="Arial"/>
            </a:endParaRPr>
          </a:p>
          <a:p>
            <a:pPr marL="0" marR="0" lvl="0" indent="0" algn="l" rtl="0">
              <a:lnSpc>
                <a:spcPct val="8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1 warning</a:t>
            </a:r>
            <a:endParaRPr sz="1100" b="0" i="0" u="none" strike="noStrike" cap="none" dirty="0">
              <a:solidFill>
                <a:srgbClr val="000000"/>
              </a:solidFill>
              <a:latin typeface="Arial"/>
              <a:ea typeface="Arial"/>
              <a:cs typeface="Arial"/>
              <a:sym typeface="Arial"/>
            </a:endParaRPr>
          </a:p>
          <a:p>
            <a:pPr marL="0" marR="0" lvl="0" indent="0" algn="l" rtl="0">
              <a:lnSpc>
                <a:spcPct val="8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a:p>
            <a:pPr marL="0" marR="0" lvl="0" indent="0" algn="l" rtl="0">
              <a:lnSpc>
                <a:spcPct val="80000"/>
              </a:lnSpc>
              <a:spcBef>
                <a:spcPts val="0"/>
              </a:spcBef>
              <a:spcAft>
                <a:spcPts val="0"/>
              </a:spcAft>
              <a:buClr>
                <a:srgbClr val="FF0000"/>
              </a:buClr>
              <a:buSzPts val="1200"/>
              <a:buFont typeface="Arial"/>
              <a:buNone/>
            </a:pPr>
            <a:r>
              <a:rPr lang="ru" sz="1200" b="0" i="0" u="none" strike="noStrike" cap="none" dirty="0">
                <a:solidFill>
                  <a:srgbClr val="FF0000"/>
                </a:solidFill>
                <a:latin typeface="Arial"/>
                <a:ea typeface="Arial"/>
                <a:cs typeface="Arial"/>
                <a:sym typeface="Arial"/>
              </a:rPr>
              <a:t>Позбутись цих Warning  можна помітивши метод анотацією </a:t>
            </a:r>
            <a:endParaRPr sz="1200" b="0" i="0" u="none" strike="noStrike" cap="none" dirty="0">
              <a:solidFill>
                <a:srgbClr val="FF0000"/>
              </a:solidFill>
              <a:latin typeface="Arial"/>
              <a:ea typeface="Arial"/>
              <a:cs typeface="Arial"/>
              <a:sym typeface="Arial"/>
            </a:endParaRPr>
          </a:p>
          <a:p>
            <a:pPr marL="0" marR="0" lvl="0" indent="0" algn="l" rtl="0">
              <a:lnSpc>
                <a:spcPct val="8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a:p>
            <a:pPr marL="0" marR="0" lvl="0" indent="0" algn="l" rtl="0">
              <a:lnSpc>
                <a:spcPct val="80000"/>
              </a:lnSpc>
              <a:spcBef>
                <a:spcPts val="0"/>
              </a:spcBef>
              <a:spcAft>
                <a:spcPts val="0"/>
              </a:spcAft>
              <a:buClr>
                <a:srgbClr val="000000"/>
              </a:buClr>
              <a:buSzPts val="1100"/>
              <a:buFont typeface="Arial"/>
              <a:buNone/>
            </a:pPr>
            <a:r>
              <a:rPr lang="ru" sz="1100" b="0" i="0" u="none" strike="noStrike" cap="none" dirty="0">
                <a:solidFill>
                  <a:srgbClr val="000000"/>
                </a:solidFill>
                <a:latin typeface="Arial"/>
                <a:ea typeface="Arial"/>
                <a:cs typeface="Arial"/>
                <a:sym typeface="Arial"/>
              </a:rPr>
              <a:t>		</a:t>
            </a:r>
            <a:r>
              <a:rPr lang="ru" sz="1100" b="1" i="1" u="none" strike="noStrike" cap="none" dirty="0">
                <a:solidFill>
                  <a:srgbClr val="7F7F7F"/>
                </a:solidFill>
                <a:latin typeface="Arial"/>
                <a:ea typeface="Arial"/>
                <a:cs typeface="Arial"/>
                <a:sym typeface="Arial"/>
              </a:rPr>
              <a:t>@SuppressWarning</a:t>
            </a:r>
            <a:r>
              <a:rPr lang="ru" sz="1100" b="0" i="0" u="none" strike="noStrike" cap="none" dirty="0">
                <a:solidFill>
                  <a:srgbClr val="000000"/>
                </a:solidFill>
                <a:latin typeface="Arial"/>
                <a:ea typeface="Arial"/>
                <a:cs typeface="Arial"/>
                <a:sym typeface="Arial"/>
              </a:rPr>
              <a:t>(“</a:t>
            </a:r>
            <a:r>
              <a:rPr lang="ru" sz="1100" b="0" i="0" u="none" strike="noStrike" cap="none" dirty="0">
                <a:solidFill>
                  <a:srgbClr val="1E4E79"/>
                </a:solidFill>
                <a:latin typeface="Arial"/>
                <a:ea typeface="Arial"/>
                <a:cs typeface="Arial"/>
                <a:sym typeface="Arial"/>
              </a:rPr>
              <a:t>unchecked</a:t>
            </a:r>
            <a:r>
              <a:rPr lang="ru" sz="1100" b="0" i="0" u="none" strike="noStrike" cap="none" dirty="0">
                <a:solidFill>
                  <a:srgbClr val="000000"/>
                </a:solidFill>
                <a:latin typeface="Arial"/>
                <a:ea typeface="Arial"/>
                <a:cs typeface="Arial"/>
                <a:sym typeface="Arial"/>
              </a:rPr>
              <a:t>”)</a:t>
            </a:r>
            <a:endParaRPr sz="1100" b="0" i="0" u="none" strike="noStrike" cap="none" dirty="0">
              <a:solidFill>
                <a:srgbClr val="000000"/>
              </a:solidFill>
              <a:latin typeface="Arial"/>
              <a:ea typeface="Arial"/>
              <a:cs typeface="Arial"/>
              <a:sym typeface="Arial"/>
            </a:endParaRPr>
          </a:p>
        </p:txBody>
      </p:sp>
      <p:sp>
        <p:nvSpPr>
          <p:cNvPr id="130" name="Google Shape;130;p7"/>
          <p:cNvSpPr txBox="1"/>
          <p:nvPr/>
        </p:nvSpPr>
        <p:spPr>
          <a:xfrm>
            <a:off x="5267583" y="936976"/>
            <a:ext cx="3369041" cy="3705600"/>
          </a:xfrm>
          <a:prstGeom prst="rect">
            <a:avLst/>
          </a:prstGeom>
          <a:noFill/>
          <a:ln>
            <a:noFill/>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ru" sz="1300" b="1" i="0" u="none" strike="noStrike" cap="none" dirty="0">
                <a:solidFill>
                  <a:srgbClr val="212529"/>
                </a:solidFill>
                <a:highlight>
                  <a:srgbClr val="FFFFFF"/>
                </a:highlight>
                <a:latin typeface="Arial"/>
                <a:ea typeface="Arial"/>
                <a:cs typeface="Arial"/>
                <a:sym typeface="Arial"/>
              </a:rPr>
              <a:t>Компілятор видасть попередження про цей метод. Ми попереджаємо, що ми використовуємо колекцію необробленого тексту. Якщо ми не хочемо виправляти попередження, ми можемо скасувати його за допомогою анотації </a:t>
            </a:r>
            <a:r>
              <a:rPr lang="ru" sz="1300" b="1" i="0" u="none" strike="noStrike" cap="none" dirty="0">
                <a:solidFill>
                  <a:srgbClr val="0070C0"/>
                </a:solidFill>
                <a:highlight>
                  <a:srgbClr val="FFFFFF"/>
                </a:highlight>
                <a:latin typeface="Arial"/>
                <a:ea typeface="Arial"/>
                <a:cs typeface="Arial"/>
                <a:sym typeface="Arial"/>
              </a:rPr>
              <a:t>@SuppressWarnings </a:t>
            </a:r>
            <a:endParaRPr sz="1300" b="1" i="0" u="none" strike="noStrike" cap="none" dirty="0">
              <a:solidFill>
                <a:srgbClr val="0070C0"/>
              </a:solidFill>
              <a:highlight>
                <a:srgbClr val="FFFFFF"/>
              </a:highlight>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ru" sz="1300" b="1" i="0" u="none" strike="noStrike" cap="none" dirty="0">
                <a:solidFill>
                  <a:srgbClr val="212529"/>
                </a:solidFill>
                <a:highlight>
                  <a:srgbClr val="FFFFFF"/>
                </a:highlight>
                <a:latin typeface="Arial"/>
                <a:ea typeface="Arial"/>
                <a:cs typeface="Arial"/>
                <a:sym typeface="Arial"/>
              </a:rPr>
              <a:t>.</a:t>
            </a:r>
            <a:endParaRPr sz="1300" b="1" i="0" u="none" strike="noStrike" cap="none" dirty="0">
              <a:solidFill>
                <a:srgbClr val="212529"/>
              </a:solidFill>
              <a:highlight>
                <a:srgbClr val="FFFFFF"/>
              </a:highlight>
              <a:latin typeface="Arial"/>
              <a:ea typeface="Arial"/>
              <a:cs typeface="Arial"/>
              <a:sym typeface="Arial"/>
            </a:endParaRPr>
          </a:p>
          <a:p>
            <a:pPr marL="0" marR="0" lvl="0" indent="0" algn="l" rtl="0">
              <a:lnSpc>
                <a:spcPct val="115000"/>
              </a:lnSpc>
              <a:spcBef>
                <a:spcPts val="0"/>
              </a:spcBef>
              <a:spcAft>
                <a:spcPts val="0"/>
              </a:spcAft>
              <a:buClr>
                <a:schemeClr val="dk1"/>
              </a:buClr>
              <a:buSzPts val="800"/>
              <a:buFont typeface="Arial"/>
              <a:buNone/>
            </a:pPr>
            <a:r>
              <a:rPr lang="ru" sz="1300" b="1" i="0" u="sng" strike="noStrike" cap="none" dirty="0">
                <a:solidFill>
                  <a:srgbClr val="0070C0"/>
                </a:solidFill>
                <a:highlight>
                  <a:srgbClr val="FFFFFF"/>
                </a:highlight>
                <a:latin typeface="Arial"/>
                <a:ea typeface="Arial"/>
                <a:cs typeface="Arial"/>
                <a:sym typeface="Arial"/>
              </a:rPr>
              <a:t>deprecation</a:t>
            </a:r>
            <a:r>
              <a:rPr lang="ru" sz="1300" b="1" i="0" u="sng" strike="noStrike" cap="none" dirty="0">
                <a:solidFill>
                  <a:srgbClr val="212529"/>
                </a:solidFill>
                <a:highlight>
                  <a:srgbClr val="FFFFFF"/>
                </a:highlight>
                <a:latin typeface="Arial"/>
                <a:ea typeface="Arial"/>
                <a:cs typeface="Arial"/>
                <a:sym typeface="Arial"/>
              </a:rPr>
              <a:t> </a:t>
            </a:r>
            <a:r>
              <a:rPr lang="ru" sz="1300" b="1" i="0" u="none" strike="noStrike" cap="none" dirty="0">
                <a:solidFill>
                  <a:srgbClr val="212529"/>
                </a:solidFill>
                <a:highlight>
                  <a:srgbClr val="FFFFFF"/>
                </a:highlight>
                <a:latin typeface="Arial"/>
                <a:ea typeface="Arial"/>
                <a:cs typeface="Arial"/>
                <a:sym typeface="Arial"/>
              </a:rPr>
              <a:t>вказує компілятору ігнорувати, коли ми використовуємо застарілий метод або тип.</a:t>
            </a:r>
            <a:endParaRPr sz="1300" b="1" i="0" u="none" strike="noStrike" cap="none" dirty="0">
              <a:solidFill>
                <a:srgbClr val="212529"/>
              </a:solidFill>
              <a:highlight>
                <a:srgbClr val="FFFFFF"/>
              </a:highlight>
              <a:latin typeface="Arial"/>
              <a:ea typeface="Arial"/>
              <a:cs typeface="Arial"/>
              <a:sym typeface="Arial"/>
            </a:endParaRPr>
          </a:p>
          <a:p>
            <a:pPr marL="0" marR="0" lvl="0" indent="0" algn="l" rtl="0">
              <a:lnSpc>
                <a:spcPct val="115000"/>
              </a:lnSpc>
              <a:spcBef>
                <a:spcPts val="900"/>
              </a:spcBef>
              <a:spcAft>
                <a:spcPts val="0"/>
              </a:spcAft>
              <a:buClr>
                <a:schemeClr val="dk1"/>
              </a:buClr>
              <a:buSzPts val="800"/>
              <a:buFont typeface="Arial"/>
              <a:buNone/>
            </a:pPr>
            <a:r>
              <a:rPr lang="ru" sz="1300" b="1" i="0" u="sng" strike="noStrike" cap="none" dirty="0">
                <a:solidFill>
                  <a:srgbClr val="0070C0"/>
                </a:solidFill>
                <a:highlight>
                  <a:srgbClr val="FFFFFF"/>
                </a:highlight>
                <a:latin typeface="Arial"/>
                <a:ea typeface="Arial"/>
                <a:cs typeface="Arial"/>
                <a:sym typeface="Arial"/>
              </a:rPr>
              <a:t>unchecked </a:t>
            </a:r>
            <a:r>
              <a:rPr lang="ru" sz="1300" b="1" i="0" u="none" strike="noStrike" cap="none" dirty="0">
                <a:solidFill>
                  <a:srgbClr val="212529"/>
                </a:solidFill>
                <a:highlight>
                  <a:srgbClr val="FFFFFF"/>
                </a:highlight>
                <a:latin typeface="Arial"/>
                <a:ea typeface="Arial"/>
                <a:cs typeface="Arial"/>
                <a:sym typeface="Arial"/>
              </a:rPr>
              <a:t>говорить компілятору ігнорувати, коли ми використовуємо необроблені типи.</a:t>
            </a:r>
            <a:endParaRPr sz="1300" b="1" i="0" u="none" strike="noStrike" cap="none" dirty="0">
              <a:solidFill>
                <a:srgbClr val="212529"/>
              </a:solidFill>
              <a:highlight>
                <a:srgbClr val="FFFFFF"/>
              </a:highlight>
              <a:latin typeface="Arial"/>
              <a:ea typeface="Arial"/>
              <a:cs typeface="Arial"/>
              <a:sym typeface="Arial"/>
            </a:endParaRPr>
          </a:p>
          <a:p>
            <a:pPr marL="0" marR="0" lvl="0" indent="0" algn="l" rtl="0">
              <a:lnSpc>
                <a:spcPct val="115000"/>
              </a:lnSpc>
              <a:spcBef>
                <a:spcPts val="900"/>
              </a:spcBef>
              <a:spcAft>
                <a:spcPts val="0"/>
              </a:spcAft>
              <a:buClr>
                <a:schemeClr val="dk1"/>
              </a:buClr>
              <a:buSzPts val="800"/>
              <a:buFont typeface="Arial"/>
              <a:buNone/>
            </a:pPr>
            <a:r>
              <a:rPr lang="ru" sz="1300" b="1" i="0" u="none" strike="noStrike" cap="none" dirty="0">
                <a:solidFill>
                  <a:srgbClr val="212529"/>
                </a:solidFill>
                <a:highlight>
                  <a:srgbClr val="FFFFFF"/>
                </a:highlight>
                <a:latin typeface="Arial"/>
                <a:ea typeface="Arial"/>
                <a:cs typeface="Arial"/>
                <a:sym typeface="Arial"/>
              </a:rPr>
              <a:t>Отже, в нашому прикладі вище, ми можемо придушити попередження, пов'язане з нашим використанням необробленого типу</a:t>
            </a:r>
            <a:endParaRPr sz="1300" b="1" i="0" u="none" strike="noStrike" cap="none" dirty="0">
              <a:solidFill>
                <a:srgbClr val="212529"/>
              </a:solidFill>
              <a:highlight>
                <a:srgbClr val="FFFFFF"/>
              </a:highlight>
              <a:latin typeface="Arial"/>
              <a:ea typeface="Arial"/>
              <a:cs typeface="Arial"/>
              <a:sym typeface="Arial"/>
            </a:endParaRPr>
          </a:p>
          <a:p>
            <a:pPr marL="0" marR="0" lvl="0" indent="0" algn="l" rtl="0">
              <a:lnSpc>
                <a:spcPct val="100000"/>
              </a:lnSpc>
              <a:spcBef>
                <a:spcPts val="900"/>
              </a:spcBef>
              <a:spcAft>
                <a:spcPts val="0"/>
              </a:spcAft>
              <a:buClr>
                <a:srgbClr val="000000"/>
              </a:buClr>
              <a:buSzPts val="1300"/>
              <a:buFont typeface="Arial"/>
              <a:buNone/>
            </a:pPr>
            <a:endParaRPr sz="1300" b="1" i="0" u="none" strike="noStrike" cap="none" dirty="0">
              <a:solidFill>
                <a:srgbClr val="212529"/>
              </a:solidFill>
              <a:highlight>
                <a:srgbClr val="FFFFFF"/>
              </a:highlight>
              <a:latin typeface="Arial"/>
              <a:ea typeface="Arial"/>
              <a:cs typeface="Arial"/>
              <a:sym typeface="Arial"/>
            </a:endParaRPr>
          </a:p>
        </p:txBody>
      </p:sp>
      <p:pic>
        <p:nvPicPr>
          <p:cNvPr id="131" name="Google Shape;131;p7"/>
          <p:cNvPicPr preferRelativeResize="0"/>
          <p:nvPr/>
        </p:nvPicPr>
        <p:blipFill rotWithShape="1">
          <a:blip r:embed="rId3">
            <a:alphaModFix/>
          </a:blip>
          <a:srcRect/>
          <a:stretch/>
        </p:blipFill>
        <p:spPr>
          <a:xfrm>
            <a:off x="674487" y="4027949"/>
            <a:ext cx="4000500" cy="1028700"/>
          </a:xfrm>
          <a:prstGeom prst="rect">
            <a:avLst/>
          </a:prstGeom>
          <a:noFill/>
          <a:ln>
            <a:noFill/>
          </a:ln>
        </p:spPr>
      </p:pic>
      <p:sp>
        <p:nvSpPr>
          <p:cNvPr id="132" name="Google Shape;132;p7"/>
          <p:cNvSpPr txBox="1"/>
          <p:nvPr/>
        </p:nvSpPr>
        <p:spPr>
          <a:xfrm>
            <a:off x="3518528" y="162732"/>
            <a:ext cx="2312918"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SuppressWarnings</a:t>
            </a:r>
            <a:endParaRPr sz="1600" b="1" i="0" u="none" strike="noStrike" cap="none">
              <a:solidFill>
                <a:srgbClr val="FFF452"/>
              </a:solidFill>
              <a:latin typeface="Arial"/>
              <a:ea typeface="Arial"/>
              <a:cs typeface="Arial"/>
              <a:sym typeface="Arial"/>
            </a:endParaRPr>
          </a:p>
        </p:txBody>
      </p:sp>
      <p:cxnSp>
        <p:nvCxnSpPr>
          <p:cNvPr id="133" name="Google Shape;133;p7"/>
          <p:cNvCxnSpPr/>
          <p:nvPr/>
        </p:nvCxnSpPr>
        <p:spPr>
          <a:xfrm>
            <a:off x="5132347" y="941005"/>
            <a:ext cx="0" cy="3481981"/>
          </a:xfrm>
          <a:prstGeom prst="straightConnector1">
            <a:avLst/>
          </a:prstGeom>
          <a:noFill/>
          <a:ln w="25400" cap="flat" cmpd="sng">
            <a:solidFill>
              <a:srgbClr val="FFF452"/>
            </a:solidFill>
            <a:prstDash val="solid"/>
            <a:round/>
            <a:headEnd type="none" w="sm" len="sm"/>
            <a:tailEnd type="none" w="sm" len="sm"/>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9"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1" name="Google Shape;151;p9"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2" name="Google Shape;152;p9"/>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3" name="Google Shape;153;p9"/>
          <p:cNvSpPr txBox="1"/>
          <p:nvPr/>
        </p:nvSpPr>
        <p:spPr>
          <a:xfrm>
            <a:off x="459581" y="1618922"/>
            <a:ext cx="4478365" cy="3526200"/>
          </a:xfrm>
          <a:prstGeom prst="rect">
            <a:avLst/>
          </a:prstGeom>
          <a:noFill/>
          <a:ln>
            <a:noFill/>
          </a:ln>
        </p:spPr>
        <p:txBody>
          <a:bodyPr spcFirstLastPara="1" wrap="square" lIns="68575" tIns="68575" rIns="68575" bIns="68575" anchor="t" anchorCtr="0">
            <a:noAutofit/>
          </a:bodyPr>
          <a:lstStyle/>
          <a:p>
            <a:pPr marL="0" marR="0" lvl="0" indent="0" algn="l" rtl="0">
              <a:lnSpc>
                <a:spcPct val="120000"/>
              </a:lnSpc>
              <a:spcBef>
                <a:spcPts val="0"/>
              </a:spcBef>
              <a:spcAft>
                <a:spcPts val="0"/>
              </a:spcAft>
              <a:buClr>
                <a:srgbClr val="000000"/>
              </a:buClr>
              <a:buSzPts val="1600"/>
              <a:buFont typeface="Arial"/>
              <a:buNone/>
            </a:pPr>
            <a:r>
              <a:rPr lang="ru" sz="1600" b="1" i="0" u="none" strike="noStrike" cap="none" dirty="0">
                <a:solidFill>
                  <a:srgbClr val="FFF452"/>
                </a:solidFill>
                <a:latin typeface="Arial"/>
                <a:ea typeface="Arial"/>
                <a:cs typeface="Arial"/>
                <a:sym typeface="Arial"/>
              </a:rPr>
              <a:t>Метаанотації</a:t>
            </a:r>
            <a:r>
              <a:rPr lang="ru" sz="1600" b="1" i="0" u="none" strike="noStrike" cap="none" dirty="0">
                <a:solidFill>
                  <a:schemeClr val="lt1"/>
                </a:solidFill>
                <a:latin typeface="Arial"/>
                <a:ea typeface="Arial"/>
                <a:cs typeface="Arial"/>
                <a:sym typeface="Arial"/>
              </a:rPr>
              <a:t> - це інструкції, які можна застосовувати до інших анотацій.</a:t>
            </a:r>
            <a:endParaRPr sz="1600" b="1" i="0" u="none" strike="noStrike" cap="none" dirty="0">
              <a:solidFill>
                <a:schemeClr val="lt1"/>
              </a:solidFill>
              <a:latin typeface="Arial"/>
              <a:ea typeface="Arial"/>
              <a:cs typeface="Arial"/>
              <a:sym typeface="Arial"/>
            </a:endParaRPr>
          </a:p>
          <a:p>
            <a:pPr marL="0" marR="0" lvl="0" indent="0" algn="l" rtl="0">
              <a:lnSpc>
                <a:spcPct val="115000"/>
              </a:lnSpc>
              <a:spcBef>
                <a:spcPts val="900"/>
              </a:spcBef>
              <a:spcAft>
                <a:spcPts val="0"/>
              </a:spcAft>
              <a:buClr>
                <a:srgbClr val="000000"/>
              </a:buClr>
              <a:buSzPts val="1600"/>
              <a:buFont typeface="Arial"/>
              <a:buNone/>
            </a:pPr>
            <a:r>
              <a:rPr lang="ru" sz="1600" b="1" i="0" u="none" strike="noStrike" cap="none" dirty="0">
                <a:solidFill>
                  <a:schemeClr val="lt1"/>
                </a:solidFill>
                <a:latin typeface="Arial"/>
                <a:ea typeface="Arial"/>
                <a:cs typeface="Arial"/>
                <a:sym typeface="Arial"/>
              </a:rPr>
              <a:t>Наприклад, ці метааннотаціі використовуються для конфігурації анотації:</a:t>
            </a:r>
            <a:endParaRPr sz="1600" b="1" i="0" u="none" strike="noStrike" cap="none" dirty="0">
              <a:solidFill>
                <a:schemeClr val="lt1"/>
              </a:solidFill>
              <a:latin typeface="Arial"/>
              <a:ea typeface="Arial"/>
              <a:cs typeface="Arial"/>
              <a:sym typeface="Arial"/>
            </a:endParaRPr>
          </a:p>
          <a:p>
            <a:pPr marL="342900" marR="0" lvl="0" indent="-260350" algn="l" rtl="0">
              <a:lnSpc>
                <a:spcPct val="115000"/>
              </a:lnSpc>
              <a:spcBef>
                <a:spcPts val="900"/>
              </a:spcBef>
              <a:spcAft>
                <a:spcPts val="0"/>
              </a:spcAft>
              <a:buClr>
                <a:srgbClr val="FFF452"/>
              </a:buClr>
              <a:buSzPts val="1500"/>
              <a:buFont typeface="Roboto"/>
              <a:buChar char="●"/>
            </a:pPr>
            <a:r>
              <a:rPr lang="ru" sz="1500" b="1" i="0" u="none" strike="noStrike" cap="none" dirty="0">
                <a:solidFill>
                  <a:srgbClr val="FFF452"/>
                </a:solidFill>
                <a:latin typeface="Arial"/>
                <a:ea typeface="Arial"/>
                <a:cs typeface="Arial"/>
                <a:sym typeface="Arial"/>
              </a:rPr>
              <a:t>@ Target</a:t>
            </a:r>
            <a:endParaRPr sz="1500" b="1" i="0" u="none" strike="noStrike" cap="none" dirty="0">
              <a:solidFill>
                <a:srgbClr val="FFF452"/>
              </a:solidFill>
              <a:latin typeface="Arial"/>
              <a:ea typeface="Arial"/>
              <a:cs typeface="Arial"/>
              <a:sym typeface="Arial"/>
            </a:endParaRPr>
          </a:p>
          <a:p>
            <a:pPr marL="342900" marR="0" lvl="0" indent="-260350" algn="l" rtl="0">
              <a:lnSpc>
                <a:spcPct val="115000"/>
              </a:lnSpc>
              <a:spcBef>
                <a:spcPts val="0"/>
              </a:spcBef>
              <a:spcAft>
                <a:spcPts val="0"/>
              </a:spcAft>
              <a:buClr>
                <a:srgbClr val="FFF452"/>
              </a:buClr>
              <a:buSzPts val="1500"/>
              <a:buFont typeface="Roboto"/>
              <a:buChar char="●"/>
            </a:pPr>
            <a:r>
              <a:rPr lang="ru" sz="1500" b="1" i="0" u="none" strike="noStrike" cap="none" dirty="0">
                <a:solidFill>
                  <a:srgbClr val="FFF452"/>
                </a:solidFill>
                <a:latin typeface="Arial"/>
                <a:ea typeface="Arial"/>
                <a:cs typeface="Arial"/>
                <a:sym typeface="Arial"/>
              </a:rPr>
              <a:t>@ Retention</a:t>
            </a:r>
            <a:endParaRPr sz="1500" b="1" i="0" u="none" strike="noStrike" cap="none" dirty="0">
              <a:solidFill>
                <a:srgbClr val="FFF452"/>
              </a:solidFill>
              <a:latin typeface="Arial"/>
              <a:ea typeface="Arial"/>
              <a:cs typeface="Arial"/>
              <a:sym typeface="Arial"/>
            </a:endParaRPr>
          </a:p>
          <a:p>
            <a:pPr marL="342900" marR="0" lvl="0" indent="-260350" algn="l" rtl="0">
              <a:lnSpc>
                <a:spcPct val="115000"/>
              </a:lnSpc>
              <a:spcBef>
                <a:spcPts val="0"/>
              </a:spcBef>
              <a:spcAft>
                <a:spcPts val="0"/>
              </a:spcAft>
              <a:buClr>
                <a:srgbClr val="FFF452"/>
              </a:buClr>
              <a:buSzPts val="1500"/>
              <a:buFont typeface="Roboto"/>
              <a:buChar char="●"/>
            </a:pPr>
            <a:r>
              <a:rPr lang="ru" sz="1500" b="1" i="0" u="none" strike="noStrike" cap="none" dirty="0">
                <a:solidFill>
                  <a:srgbClr val="FFF452"/>
                </a:solidFill>
                <a:latin typeface="Arial"/>
                <a:ea typeface="Arial"/>
                <a:cs typeface="Arial"/>
                <a:sym typeface="Arial"/>
              </a:rPr>
              <a:t>@ Inherited</a:t>
            </a:r>
            <a:endParaRPr sz="1500" b="1" i="0" u="none" strike="noStrike" cap="none" dirty="0">
              <a:solidFill>
                <a:srgbClr val="FFF452"/>
              </a:solidFill>
              <a:latin typeface="Arial"/>
              <a:ea typeface="Arial"/>
              <a:cs typeface="Arial"/>
              <a:sym typeface="Arial"/>
            </a:endParaRPr>
          </a:p>
          <a:p>
            <a:pPr marL="342900" marR="0" lvl="0" indent="-260350" algn="l" rtl="0">
              <a:lnSpc>
                <a:spcPct val="115000"/>
              </a:lnSpc>
              <a:spcBef>
                <a:spcPts val="0"/>
              </a:spcBef>
              <a:spcAft>
                <a:spcPts val="0"/>
              </a:spcAft>
              <a:buClr>
                <a:srgbClr val="FFF452"/>
              </a:buClr>
              <a:buSzPts val="1500"/>
              <a:buFont typeface="Roboto"/>
              <a:buChar char="●"/>
            </a:pPr>
            <a:r>
              <a:rPr lang="ru" sz="1500" b="1" i="0" u="none" strike="noStrike" cap="none" dirty="0">
                <a:solidFill>
                  <a:srgbClr val="FFF452"/>
                </a:solidFill>
                <a:latin typeface="Arial"/>
                <a:ea typeface="Arial"/>
                <a:cs typeface="Arial"/>
                <a:sym typeface="Arial"/>
              </a:rPr>
              <a:t>@ Documented</a:t>
            </a:r>
            <a:endParaRPr sz="1500" b="1" i="0" u="none" strike="noStrike" cap="none" dirty="0">
              <a:solidFill>
                <a:srgbClr val="FFF452"/>
              </a:solidFill>
              <a:latin typeface="Arial"/>
              <a:ea typeface="Arial"/>
              <a:cs typeface="Arial"/>
              <a:sym typeface="Arial"/>
            </a:endParaRPr>
          </a:p>
          <a:p>
            <a:pPr marL="342900" marR="0" lvl="0" indent="-260350" algn="l" rtl="0">
              <a:lnSpc>
                <a:spcPct val="115000"/>
              </a:lnSpc>
              <a:spcBef>
                <a:spcPts val="0"/>
              </a:spcBef>
              <a:spcAft>
                <a:spcPts val="0"/>
              </a:spcAft>
              <a:buClr>
                <a:srgbClr val="FFF452"/>
              </a:buClr>
              <a:buSzPts val="1500"/>
              <a:buFont typeface="Roboto"/>
              <a:buChar char="●"/>
            </a:pPr>
            <a:r>
              <a:rPr lang="ru" sz="1500" b="1" i="0" u="none" strike="noStrike" cap="none" dirty="0">
                <a:solidFill>
                  <a:srgbClr val="FFF452"/>
                </a:solidFill>
                <a:latin typeface="Arial"/>
                <a:ea typeface="Arial"/>
                <a:cs typeface="Arial"/>
                <a:sym typeface="Arial"/>
              </a:rPr>
              <a:t>@ Repeatable</a:t>
            </a:r>
            <a:endParaRPr sz="1500" b="1" i="0" u="none" strike="noStrike" cap="none" dirty="0">
              <a:solidFill>
                <a:srgbClr val="FFF452"/>
              </a:solidFill>
              <a:latin typeface="Arial"/>
              <a:ea typeface="Arial"/>
              <a:cs typeface="Arial"/>
              <a:sym typeface="Arial"/>
            </a:endParaRPr>
          </a:p>
        </p:txBody>
      </p:sp>
      <p:pic>
        <p:nvPicPr>
          <p:cNvPr id="154" name="Google Shape;154;p9"/>
          <p:cNvPicPr preferRelativeResize="0"/>
          <p:nvPr/>
        </p:nvPicPr>
        <p:blipFill rotWithShape="1">
          <a:blip r:embed="rId3">
            <a:alphaModFix/>
          </a:blip>
          <a:srcRect/>
          <a:stretch/>
        </p:blipFill>
        <p:spPr>
          <a:xfrm>
            <a:off x="5373078" y="1879122"/>
            <a:ext cx="2761031" cy="2595375"/>
          </a:xfrm>
          <a:prstGeom prst="rect">
            <a:avLst/>
          </a:prstGeom>
          <a:noFill/>
          <a:ln>
            <a:noFill/>
          </a:ln>
        </p:spPr>
      </p:pic>
      <p:sp>
        <p:nvSpPr>
          <p:cNvPr id="155" name="Google Shape;155;p9"/>
          <p:cNvSpPr txBox="1"/>
          <p:nvPr/>
        </p:nvSpPr>
        <p:spPr>
          <a:xfrm>
            <a:off x="3590999" y="770300"/>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Мета-анотації</a:t>
            </a:r>
            <a:endParaRPr sz="1600" b="1" i="0" u="none" strike="noStrike" cap="none">
              <a:solidFill>
                <a:srgbClr val="FFF452"/>
              </a:solidFill>
              <a:latin typeface="Arial"/>
              <a:ea typeface="Arial"/>
              <a:cs typeface="Arial"/>
              <a:sym typeface="Arial"/>
            </a:endParaRPr>
          </a:p>
        </p:txBody>
      </p:sp>
      <p:pic>
        <p:nvPicPr>
          <p:cNvPr id="156" name="Google Shape;156;p9" descr="A picture containing text&#10;&#10;Description automatically generated"/>
          <p:cNvPicPr preferRelativeResize="0"/>
          <p:nvPr/>
        </p:nvPicPr>
        <p:blipFill rotWithShape="1">
          <a:blip r:embed="rId4">
            <a:alphaModFix/>
          </a:blip>
          <a:srcRect/>
          <a:stretch/>
        </p:blipFill>
        <p:spPr>
          <a:xfrm>
            <a:off x="3994204" y="273053"/>
            <a:ext cx="1155590" cy="3267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0" descr="Ð ÐµÐ·ÑÐ»ÑÑÐ°Ñ Ð¿Ð¾ÑÑÐºÑ Ð·Ð¾Ð±ÑÐ°Ð¶ÐµÐ½Ñ Ð·Ð° Ð·Ð°Ð¿Ð¸ÑÐ¾Ð¼ &quot;if else&quot;"/>
          <p:cNvSpPr/>
          <p:nvPr/>
        </p:nvSpPr>
        <p:spPr>
          <a:xfrm>
            <a:off x="116681" y="-108347"/>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62" name="Google Shape;162;p10" descr="Ð ÐµÐ·ÑÐ»ÑÑÐ°Ñ Ð¿Ð¾ÑÑÐºÑ Ð·Ð¾Ð±ÑÐ°Ð¶ÐµÐ½Ñ Ð·Ð° Ð·Ð°Ð¿Ð¸ÑÐ¾Ð¼ &quot;if else&quot;"/>
          <p:cNvSpPr/>
          <p:nvPr/>
        </p:nvSpPr>
        <p:spPr>
          <a:xfrm>
            <a:off x="230981" y="5953"/>
            <a:ext cx="2286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63" name="Google Shape;163;p10"/>
          <p:cNvSpPr/>
          <p:nvPr/>
        </p:nvSpPr>
        <p:spPr>
          <a:xfrm>
            <a:off x="4645008" y="1282511"/>
            <a:ext cx="4572000" cy="230700"/>
          </a:xfrm>
          <a:prstGeom prst="rect">
            <a:avLst/>
          </a:prstGeom>
          <a:noFill/>
          <a:ln>
            <a:noFill/>
          </a:ln>
        </p:spPr>
        <p:txBody>
          <a:bodyPr spcFirstLastPara="1" wrap="square" lIns="68575" tIns="34275" rIns="68575" bIns="34275" anchor="t" anchorCtr="0">
            <a:noAutofit/>
          </a:bodyPr>
          <a:lstStyle/>
          <a:p>
            <a:pPr marL="254000" marR="0" lvl="0" indent="-1905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64" name="Google Shape;164;p10"/>
          <p:cNvSpPr txBox="1"/>
          <p:nvPr/>
        </p:nvSpPr>
        <p:spPr>
          <a:xfrm>
            <a:off x="345281" y="1347346"/>
            <a:ext cx="3861055" cy="2250000"/>
          </a:xfrm>
          <a:prstGeom prst="rect">
            <a:avLst/>
          </a:prstGeom>
          <a:noFill/>
          <a:ln>
            <a:noFill/>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ru" sz="1300" b="1" i="0" u="none" strike="noStrike" cap="none">
                <a:solidFill>
                  <a:srgbClr val="FFF452"/>
                </a:solidFill>
                <a:latin typeface="Arial"/>
                <a:ea typeface="Arial"/>
                <a:cs typeface="Arial"/>
                <a:sym typeface="Arial"/>
              </a:rPr>
              <a:t>Анотацією @Target </a:t>
            </a:r>
            <a:r>
              <a:rPr lang="ru" sz="1300" b="0" i="0" u="none" strike="noStrike" cap="none">
                <a:solidFill>
                  <a:schemeClr val="lt1"/>
                </a:solidFill>
                <a:latin typeface="Arial"/>
                <a:ea typeface="Arial"/>
                <a:cs typeface="Arial"/>
                <a:sym typeface="Arial"/>
              </a:rPr>
              <a:t>вказується, який елемент програми буде використовуватися анотацією. Так, в прикладі ця анотація має тип </a:t>
            </a:r>
            <a:r>
              <a:rPr lang="ru" sz="1300" b="0" i="0" u="sng" strike="noStrike" cap="none">
                <a:solidFill>
                  <a:srgbClr val="FFF452"/>
                </a:solidFill>
                <a:latin typeface="Arial"/>
                <a:ea typeface="Arial"/>
                <a:cs typeface="Arial"/>
                <a:sym typeface="Arial"/>
              </a:rPr>
              <a:t>ElementType.TYPE</a:t>
            </a:r>
            <a:r>
              <a:rPr lang="ru" sz="1300" b="0" i="0" u="none" strike="noStrike" cap="none">
                <a:solidFill>
                  <a:schemeClr val="lt1"/>
                </a:solidFill>
                <a:latin typeface="Arial"/>
                <a:ea typeface="Arial"/>
                <a:cs typeface="Arial"/>
                <a:sym typeface="Arial"/>
              </a:rPr>
              <a:t>, що означає що вона може бути оголошена перед класом, інтерфейсом або enum. Оголошення </a:t>
            </a:r>
            <a:r>
              <a:rPr lang="ru" sz="1300" b="0" i="0" u="none" strike="noStrike" cap="none">
                <a:solidFill>
                  <a:srgbClr val="FFF452"/>
                </a:solidFill>
                <a:latin typeface="Arial"/>
                <a:ea typeface="Arial"/>
                <a:cs typeface="Arial"/>
                <a:sym typeface="Arial"/>
              </a:rPr>
              <a:t>@Target </a:t>
            </a:r>
            <a:r>
              <a:rPr lang="ru" sz="1300" b="0" i="0" u="none" strike="noStrike" cap="none">
                <a:solidFill>
                  <a:schemeClr val="lt1"/>
                </a:solidFill>
                <a:latin typeface="Arial"/>
                <a:ea typeface="Arial"/>
                <a:cs typeface="Arial"/>
                <a:sym typeface="Arial"/>
              </a:rPr>
              <a:t>в будь-яких інших місцях програми буде сприйняте компілятором як помилка.</a:t>
            </a:r>
            <a:endParaRPr sz="1300" b="0" i="0" u="none" strike="noStrike" cap="none">
              <a:solidFill>
                <a:schemeClr val="lt1"/>
              </a:solidFill>
              <a:latin typeface="Arial"/>
              <a:ea typeface="Arial"/>
              <a:cs typeface="Arial"/>
              <a:sym typeface="Arial"/>
            </a:endParaRPr>
          </a:p>
        </p:txBody>
      </p:sp>
      <p:pic>
        <p:nvPicPr>
          <p:cNvPr id="165" name="Google Shape;165;p10"/>
          <p:cNvPicPr preferRelativeResize="0"/>
          <p:nvPr/>
        </p:nvPicPr>
        <p:blipFill rotWithShape="1">
          <a:blip r:embed="rId3">
            <a:alphaModFix/>
          </a:blip>
          <a:srcRect/>
          <a:stretch/>
        </p:blipFill>
        <p:spPr>
          <a:xfrm>
            <a:off x="345281" y="3000972"/>
            <a:ext cx="3146247" cy="2045494"/>
          </a:xfrm>
          <a:prstGeom prst="rect">
            <a:avLst/>
          </a:prstGeom>
          <a:noFill/>
          <a:ln>
            <a:noFill/>
          </a:ln>
        </p:spPr>
      </p:pic>
      <p:sp>
        <p:nvSpPr>
          <p:cNvPr id="166" name="Google Shape;166;p10"/>
          <p:cNvSpPr txBox="1"/>
          <p:nvPr/>
        </p:nvSpPr>
        <p:spPr>
          <a:xfrm>
            <a:off x="4758635" y="1303423"/>
            <a:ext cx="4140816" cy="3585300"/>
          </a:xfrm>
          <a:prstGeom prst="rect">
            <a:avLst/>
          </a:prstGeom>
          <a:noFill/>
          <a:ln>
            <a:noFill/>
          </a:ln>
        </p:spPr>
        <p:txBody>
          <a:bodyPr spcFirstLastPara="1" wrap="square" lIns="68575" tIns="68575" rIns="68575" bIns="68575" anchor="t" anchorCtr="0">
            <a:noAutofit/>
          </a:bodyPr>
          <a:lstStyle/>
          <a:p>
            <a:pPr marL="0" marR="0" lvl="0" indent="0" algn="just" rtl="0">
              <a:lnSpc>
                <a:spcPct val="120000"/>
              </a:lnSpc>
              <a:spcBef>
                <a:spcPts val="0"/>
              </a:spcBef>
              <a:spcAft>
                <a:spcPts val="0"/>
              </a:spcAft>
              <a:buClr>
                <a:srgbClr val="FFF452"/>
              </a:buClr>
              <a:buSzPts val="1200"/>
              <a:buFont typeface="Arial"/>
              <a:buNone/>
            </a:pPr>
            <a:r>
              <a:rPr lang="ru" sz="1200" b="1" i="0" u="sng" strike="noStrike" cap="none" dirty="0">
                <a:solidFill>
                  <a:schemeClr val="lt1"/>
                </a:solidFill>
                <a:latin typeface="Arial"/>
                <a:ea typeface="Arial"/>
                <a:cs typeface="Arial"/>
                <a:sym typeface="Arial"/>
              </a:rPr>
              <a:t>Інші можливі типи анотації @Target:</a:t>
            </a:r>
            <a:endParaRPr sz="1200" b="1" i="0" u="sng" strike="noStrike" cap="none" dirty="0">
              <a:solidFill>
                <a:schemeClr val="lt1"/>
              </a:solidFill>
              <a:latin typeface="Arial"/>
              <a:ea typeface="Arial"/>
              <a:cs typeface="Arial"/>
              <a:sym typeface="Arial"/>
            </a:endParaRPr>
          </a:p>
          <a:p>
            <a:pPr marL="482600" marR="0" lvl="0" indent="-241300" algn="l" rtl="0">
              <a:lnSpc>
                <a:spcPct val="120000"/>
              </a:lnSpc>
              <a:spcBef>
                <a:spcPts val="1400"/>
              </a:spcBef>
              <a:spcAft>
                <a:spcPts val="0"/>
              </a:spcAft>
              <a:buClr>
                <a:srgbClr val="FFF452"/>
              </a:buClr>
              <a:buSzPts val="1200"/>
              <a:buFont typeface="Trebuchet MS"/>
              <a:buChar char="●"/>
            </a:pPr>
            <a:r>
              <a:rPr lang="ru" sz="1200" b="1" i="0" u="none" strike="noStrike" cap="none" dirty="0">
                <a:solidFill>
                  <a:srgbClr val="FFF452"/>
                </a:solidFill>
                <a:latin typeface="Arial"/>
                <a:ea typeface="Arial"/>
                <a:cs typeface="Arial"/>
                <a:sym typeface="Arial"/>
              </a:rPr>
              <a:t>PACKAGE </a:t>
            </a:r>
            <a:r>
              <a:rPr lang="ru" sz="1200" b="1" i="0" u="none" strike="noStrike" cap="none" dirty="0">
                <a:solidFill>
                  <a:schemeClr val="lt1"/>
                </a:solidFill>
                <a:latin typeface="Arial"/>
                <a:ea typeface="Arial"/>
                <a:cs typeface="Arial"/>
                <a:sym typeface="Arial"/>
              </a:rPr>
              <a:t>- призначенням є цілий пакет (package);</a:t>
            </a:r>
            <a:endParaRPr sz="12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0"/>
              </a:spcBef>
              <a:spcAft>
                <a:spcPts val="0"/>
              </a:spcAft>
              <a:buClr>
                <a:srgbClr val="FFF452"/>
              </a:buClr>
              <a:buSzPts val="1200"/>
              <a:buFont typeface="Trebuchet MS"/>
              <a:buChar char="●"/>
            </a:pPr>
            <a:r>
              <a:rPr lang="ru" sz="1200" b="1" i="0" u="none" strike="noStrike" cap="none" dirty="0">
                <a:solidFill>
                  <a:srgbClr val="FFF452"/>
                </a:solidFill>
                <a:latin typeface="Arial"/>
                <a:ea typeface="Arial"/>
                <a:cs typeface="Arial"/>
                <a:sym typeface="Arial"/>
              </a:rPr>
              <a:t>TYPE</a:t>
            </a:r>
            <a:r>
              <a:rPr lang="ru" sz="1200" b="1" i="0" u="none" strike="noStrike" cap="none" dirty="0">
                <a:solidFill>
                  <a:schemeClr val="lt1"/>
                </a:solidFill>
                <a:latin typeface="Arial"/>
                <a:ea typeface="Arial"/>
                <a:cs typeface="Arial"/>
                <a:sym typeface="Arial"/>
              </a:rPr>
              <a:t> - клас, інтерфейс, enum або інша анотація:</a:t>
            </a:r>
            <a:endParaRPr sz="12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0"/>
              </a:spcBef>
              <a:spcAft>
                <a:spcPts val="0"/>
              </a:spcAft>
              <a:buClr>
                <a:srgbClr val="FFF452"/>
              </a:buClr>
              <a:buSzPts val="1200"/>
              <a:buFont typeface="Trebuchet MS"/>
              <a:buChar char="●"/>
            </a:pPr>
            <a:r>
              <a:rPr lang="ru" sz="1200" b="1" i="0" u="none" strike="noStrike" cap="none" dirty="0">
                <a:solidFill>
                  <a:srgbClr val="FFF452"/>
                </a:solidFill>
                <a:latin typeface="Arial"/>
                <a:ea typeface="Arial"/>
                <a:cs typeface="Arial"/>
                <a:sym typeface="Arial"/>
              </a:rPr>
              <a:t>METHOD</a:t>
            </a:r>
            <a:r>
              <a:rPr lang="ru" sz="1200" b="1" i="0" u="none" strike="noStrike" cap="none" dirty="0">
                <a:solidFill>
                  <a:schemeClr val="lt1"/>
                </a:solidFill>
                <a:latin typeface="Arial"/>
                <a:ea typeface="Arial"/>
                <a:cs typeface="Arial"/>
                <a:sym typeface="Arial"/>
              </a:rPr>
              <a:t> - метод класу, але не конструктор (для конструкторів є окремий тип CONSTRUCTOR);</a:t>
            </a:r>
            <a:endParaRPr sz="12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0"/>
              </a:spcBef>
              <a:spcAft>
                <a:spcPts val="0"/>
              </a:spcAft>
              <a:buClr>
                <a:srgbClr val="FFF452"/>
              </a:buClr>
              <a:buSzPts val="1200"/>
              <a:buFont typeface="Trebuchet MS"/>
              <a:buChar char="●"/>
            </a:pPr>
            <a:r>
              <a:rPr lang="ru" sz="1200" b="1" i="0" u="none" strike="noStrike" cap="none" dirty="0">
                <a:solidFill>
                  <a:srgbClr val="FFF452"/>
                </a:solidFill>
                <a:latin typeface="Arial"/>
                <a:ea typeface="Arial"/>
                <a:cs typeface="Arial"/>
                <a:sym typeface="Arial"/>
              </a:rPr>
              <a:t>PARAMETE</a:t>
            </a:r>
            <a:r>
              <a:rPr lang="ru" sz="1200" b="1" i="0" u="none" strike="noStrike" cap="none" dirty="0">
                <a:solidFill>
                  <a:schemeClr val="lt1"/>
                </a:solidFill>
                <a:latin typeface="Arial"/>
                <a:ea typeface="Arial"/>
                <a:cs typeface="Arial"/>
                <a:sym typeface="Arial"/>
              </a:rPr>
              <a:t>R - параметр методу;</a:t>
            </a:r>
            <a:endParaRPr sz="12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0"/>
              </a:spcBef>
              <a:spcAft>
                <a:spcPts val="0"/>
              </a:spcAft>
              <a:buClr>
                <a:srgbClr val="FFF452"/>
              </a:buClr>
              <a:buSzPts val="1200"/>
              <a:buFont typeface="Trebuchet MS"/>
              <a:buChar char="●"/>
            </a:pPr>
            <a:r>
              <a:rPr lang="ru" sz="1200" b="1" i="0" u="none" strike="noStrike" cap="none" dirty="0">
                <a:solidFill>
                  <a:srgbClr val="FFF452"/>
                </a:solidFill>
                <a:latin typeface="Arial"/>
                <a:ea typeface="Arial"/>
                <a:cs typeface="Arial"/>
                <a:sym typeface="Arial"/>
              </a:rPr>
              <a:t>CONSTRUCTOR </a:t>
            </a:r>
            <a:r>
              <a:rPr lang="ru" sz="1200" b="1" i="0" u="none" strike="noStrike" cap="none" dirty="0">
                <a:solidFill>
                  <a:schemeClr val="lt1"/>
                </a:solidFill>
                <a:latin typeface="Arial"/>
                <a:ea typeface="Arial"/>
                <a:cs typeface="Arial"/>
                <a:sym typeface="Arial"/>
              </a:rPr>
              <a:t>- конструктор;</a:t>
            </a:r>
            <a:endParaRPr sz="12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0"/>
              </a:spcBef>
              <a:spcAft>
                <a:spcPts val="0"/>
              </a:spcAft>
              <a:buClr>
                <a:srgbClr val="FFF452"/>
              </a:buClr>
              <a:buSzPts val="1200"/>
              <a:buFont typeface="Trebuchet MS"/>
              <a:buChar char="●"/>
            </a:pPr>
            <a:r>
              <a:rPr lang="ru" sz="1200" b="1" i="0" u="none" strike="noStrike" cap="none" dirty="0">
                <a:solidFill>
                  <a:srgbClr val="FFF452"/>
                </a:solidFill>
                <a:latin typeface="Arial"/>
                <a:ea typeface="Arial"/>
                <a:cs typeface="Arial"/>
                <a:sym typeface="Arial"/>
              </a:rPr>
              <a:t>FIELD</a:t>
            </a:r>
            <a:r>
              <a:rPr lang="ru" sz="1200" b="1" i="0" u="none" strike="noStrike" cap="none" dirty="0">
                <a:solidFill>
                  <a:schemeClr val="lt1"/>
                </a:solidFill>
                <a:latin typeface="Arial"/>
                <a:ea typeface="Arial"/>
                <a:cs typeface="Arial"/>
                <a:sym typeface="Arial"/>
              </a:rPr>
              <a:t> - поля-властивості класу;</a:t>
            </a:r>
            <a:endParaRPr sz="12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0"/>
              </a:spcBef>
              <a:spcAft>
                <a:spcPts val="0"/>
              </a:spcAft>
              <a:buClr>
                <a:srgbClr val="FFF452"/>
              </a:buClr>
              <a:buSzPts val="1200"/>
              <a:buFont typeface="Trebuchet MS"/>
              <a:buChar char="●"/>
            </a:pPr>
            <a:r>
              <a:rPr lang="ru" sz="1200" b="1" i="0" u="none" strike="noStrike" cap="none" dirty="0">
                <a:solidFill>
                  <a:srgbClr val="FFF452"/>
                </a:solidFill>
                <a:latin typeface="Arial"/>
                <a:ea typeface="Arial"/>
                <a:cs typeface="Arial"/>
                <a:sym typeface="Arial"/>
              </a:rPr>
              <a:t>LOCAL_VARIABLE </a:t>
            </a:r>
            <a:r>
              <a:rPr lang="ru" sz="1200" b="1" i="0" u="none" strike="noStrike" cap="none" dirty="0">
                <a:solidFill>
                  <a:schemeClr val="lt1"/>
                </a:solidFill>
                <a:latin typeface="Arial"/>
                <a:ea typeface="Arial"/>
                <a:cs typeface="Arial"/>
                <a:sym typeface="Arial"/>
              </a:rPr>
              <a:t>- локальна змінна (зверніть увагу, що анотація не може бути прочитана під час виконання програми, тобто, даний тип анотації може використовуватися тільки на рівні компіляції як, наприклад, анотація @SuppressWarnings);</a:t>
            </a:r>
            <a:endParaRPr sz="1200" b="1" i="0" u="none" strike="noStrike" cap="none" dirty="0">
              <a:solidFill>
                <a:schemeClr val="lt1"/>
              </a:solidFill>
              <a:latin typeface="Arial"/>
              <a:ea typeface="Arial"/>
              <a:cs typeface="Arial"/>
              <a:sym typeface="Arial"/>
            </a:endParaRPr>
          </a:p>
          <a:p>
            <a:pPr marL="482600" marR="0" lvl="0" indent="-241300" algn="l" rtl="0">
              <a:lnSpc>
                <a:spcPct val="120000"/>
              </a:lnSpc>
              <a:spcBef>
                <a:spcPts val="0"/>
              </a:spcBef>
              <a:spcAft>
                <a:spcPts val="0"/>
              </a:spcAft>
              <a:buClr>
                <a:srgbClr val="FFF452"/>
              </a:buClr>
              <a:buSzPts val="1200"/>
              <a:buFont typeface="Trebuchet MS"/>
              <a:buChar char="●"/>
            </a:pPr>
            <a:r>
              <a:rPr lang="ru" sz="1200" b="1" i="0" u="none" strike="noStrike" cap="none" dirty="0">
                <a:solidFill>
                  <a:srgbClr val="FFF452"/>
                </a:solidFill>
                <a:latin typeface="Arial"/>
                <a:ea typeface="Arial"/>
                <a:cs typeface="Arial"/>
                <a:sym typeface="Arial"/>
              </a:rPr>
              <a:t>ANNOTATION_TYPE </a:t>
            </a:r>
            <a:r>
              <a:rPr lang="ru" sz="1200" b="1" i="0" u="none" strike="noStrike" cap="none" dirty="0">
                <a:solidFill>
                  <a:schemeClr val="lt1"/>
                </a:solidFill>
                <a:latin typeface="Arial"/>
                <a:ea typeface="Arial"/>
                <a:cs typeface="Arial"/>
                <a:sym typeface="Arial"/>
              </a:rPr>
              <a:t>- інша анотація.</a:t>
            </a:r>
            <a:endParaRPr sz="1200" b="1" i="0" u="none" strike="noStrike" cap="none" dirty="0">
              <a:solidFill>
                <a:schemeClr val="lt1"/>
              </a:solidFill>
              <a:latin typeface="Arial"/>
              <a:ea typeface="Arial"/>
              <a:cs typeface="Arial"/>
              <a:sym typeface="Arial"/>
            </a:endParaRPr>
          </a:p>
          <a:p>
            <a:pPr marL="0" marR="0" lvl="0" indent="0" algn="l" rtl="0">
              <a:lnSpc>
                <a:spcPct val="120000"/>
              </a:lnSpc>
              <a:spcBef>
                <a:spcPts val="3500"/>
              </a:spcBef>
              <a:spcAft>
                <a:spcPts val="3500"/>
              </a:spcAft>
              <a:buClr>
                <a:srgbClr val="FFF452"/>
              </a:buClr>
              <a:buSzPts val="900"/>
              <a:buFont typeface="Arial"/>
              <a:buNone/>
            </a:pPr>
            <a:endParaRPr sz="900" b="1" i="0" u="none" strike="noStrike" cap="none" dirty="0">
              <a:solidFill>
                <a:schemeClr val="lt1"/>
              </a:solidFill>
              <a:latin typeface="Arial"/>
              <a:ea typeface="Arial"/>
              <a:cs typeface="Arial"/>
              <a:sym typeface="Arial"/>
            </a:endParaRPr>
          </a:p>
        </p:txBody>
      </p:sp>
      <p:sp>
        <p:nvSpPr>
          <p:cNvPr id="167" name="Google Shape;167;p10"/>
          <p:cNvSpPr txBox="1"/>
          <p:nvPr/>
        </p:nvSpPr>
        <p:spPr>
          <a:xfrm>
            <a:off x="3590999" y="770300"/>
            <a:ext cx="1962000" cy="406500"/>
          </a:xfrm>
          <a:prstGeom prst="rect">
            <a:avLst/>
          </a:prstGeom>
          <a:noFill/>
          <a:ln>
            <a:noFill/>
          </a:ln>
        </p:spPr>
        <p:txBody>
          <a:bodyPr spcFirstLastPara="1" wrap="square" lIns="91425" tIns="91425" rIns="91425" bIns="91425" anchor="t" anchorCtr="0">
            <a:noAutofit/>
          </a:bodyPr>
          <a:lstStyle/>
          <a:p>
            <a:pPr marL="139700" marR="0" lvl="0" indent="0" algn="ctr" rtl="0">
              <a:lnSpc>
                <a:spcPct val="100000"/>
              </a:lnSpc>
              <a:spcBef>
                <a:spcPts val="0"/>
              </a:spcBef>
              <a:spcAft>
                <a:spcPts val="0"/>
              </a:spcAft>
              <a:buNone/>
            </a:pPr>
            <a:r>
              <a:rPr lang="ru" sz="1600" b="1" i="0" u="none" strike="noStrike" cap="none">
                <a:solidFill>
                  <a:srgbClr val="FFF452"/>
                </a:solidFill>
                <a:latin typeface="Arial"/>
                <a:ea typeface="Arial"/>
                <a:cs typeface="Arial"/>
                <a:sym typeface="Arial"/>
              </a:rPr>
              <a:t>Target</a:t>
            </a:r>
            <a:endParaRPr sz="1600" b="1" i="0" u="none" strike="noStrike" cap="none">
              <a:solidFill>
                <a:srgbClr val="FFF452"/>
              </a:solidFill>
              <a:latin typeface="Arial"/>
              <a:ea typeface="Arial"/>
              <a:cs typeface="Arial"/>
              <a:sym typeface="Arial"/>
            </a:endParaRPr>
          </a:p>
        </p:txBody>
      </p:sp>
      <p:pic>
        <p:nvPicPr>
          <p:cNvPr id="168" name="Google Shape;168;p10" descr="A picture containing text&#10;&#10;Description automatically generated"/>
          <p:cNvPicPr preferRelativeResize="0"/>
          <p:nvPr/>
        </p:nvPicPr>
        <p:blipFill rotWithShape="1">
          <a:blip r:embed="rId4">
            <a:alphaModFix/>
          </a:blip>
          <a:srcRect/>
          <a:stretch/>
        </p:blipFill>
        <p:spPr>
          <a:xfrm>
            <a:off x="3994204" y="273053"/>
            <a:ext cx="1155590" cy="326701"/>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459</TotalTime>
  <Words>1496</Words>
  <Application>Microsoft Office PowerPoint</Application>
  <PresentationFormat>On-screen Show (16:9)</PresentationFormat>
  <Paragraphs>170</Paragraphs>
  <Slides>31</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Comic Sans MS</vt:lpstr>
      <vt:lpstr>Consolas</vt:lpstr>
      <vt:lpstr>Georgia</vt:lpstr>
      <vt:lpstr>Roboto</vt:lpstr>
      <vt:lpstr>Trebuchet MS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Artem Kostrych</cp:lastModifiedBy>
  <cp:revision>5</cp:revision>
  <dcterms:modified xsi:type="dcterms:W3CDTF">2020-12-04T18:34:26Z</dcterms:modified>
</cp:coreProperties>
</file>